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7" r:id="rId2"/>
    <p:sldId id="256" r:id="rId3"/>
    <p:sldId id="259" r:id="rId4"/>
    <p:sldId id="260" r:id="rId5"/>
    <p:sldId id="261" r:id="rId6"/>
    <p:sldId id="262"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11/14/2025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6506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11/14/2025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59337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11/14/2025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0324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11/14/2025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10624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11/14/2025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9735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11/14/2025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619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11/14/2025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24315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11/14/2025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1119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11/14/2025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05657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11/14/2025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7967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11/14/2025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80911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11/14/2025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96555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D43755-7C21-A202-1695-F6A6FCB33BA8}"/>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4717EFCF-1BF2-410C-237E-EF80067A3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1026" name="Picture 2" descr="Cross Heart Jesus - Free photo on Pixabay">
            <a:extLst>
              <a:ext uri="{FF2B5EF4-FFF2-40B4-BE49-F238E27FC236}">
                <a16:creationId xmlns:a16="http://schemas.microsoft.com/office/drawing/2014/main" id="{3AC91EAB-2945-4D6C-B22F-2D074F308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091" b="12212"/>
          <a:stretch>
            <a:fillRect/>
          </a:stretch>
        </p:blipFill>
        <p:spPr bwMode="auto">
          <a:xfrm>
            <a:off x="-494655" y="10"/>
            <a:ext cx="12686655"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FFD581E-5E2C-D954-4A37-F1DE10C48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48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3BD14C87-9116-C968-0FD9-2C98DFBE1DBF}"/>
              </a:ext>
            </a:extLst>
          </p:cNvPr>
          <p:cNvSpPr>
            <a:spLocks noGrp="1"/>
          </p:cNvSpPr>
          <p:nvPr>
            <p:ph type="ctrTitle"/>
          </p:nvPr>
        </p:nvSpPr>
        <p:spPr>
          <a:xfrm>
            <a:off x="5238621" y="2512766"/>
            <a:ext cx="7978385" cy="916234"/>
          </a:xfrm>
        </p:spPr>
        <p:txBody>
          <a:bodyPr anchor="ctr">
            <a:noAutofit/>
          </a:bodyPr>
          <a:lstStyle/>
          <a:p>
            <a:pPr algn="ctr"/>
            <a:r>
              <a:rPr lang="en-US" sz="8000" b="1">
                <a:solidFill>
                  <a:schemeClr val="bg1"/>
                </a:solidFill>
              </a:rPr>
              <a:t>Heart </a:t>
            </a:r>
            <a:br>
              <a:rPr lang="en-US" sz="8000" b="1">
                <a:solidFill>
                  <a:schemeClr val="bg1"/>
                </a:solidFill>
              </a:rPr>
            </a:br>
            <a:r>
              <a:rPr lang="en-US" sz="8000" b="1">
                <a:solidFill>
                  <a:schemeClr val="bg1"/>
                </a:solidFill>
              </a:rPr>
              <a:t>over </a:t>
            </a:r>
            <a:br>
              <a:rPr lang="en-US" sz="8000" b="1">
                <a:solidFill>
                  <a:schemeClr val="bg1"/>
                </a:solidFill>
              </a:rPr>
            </a:br>
            <a:r>
              <a:rPr lang="en-US" sz="8000" b="1">
                <a:solidFill>
                  <a:schemeClr val="bg1"/>
                </a:solidFill>
              </a:rPr>
              <a:t>rituals</a:t>
            </a:r>
            <a:endParaRPr lang="en-US" sz="8000" b="1" dirty="0">
              <a:solidFill>
                <a:schemeClr val="bg1"/>
              </a:solidFill>
            </a:endParaRPr>
          </a:p>
        </p:txBody>
      </p:sp>
      <p:sp>
        <p:nvSpPr>
          <p:cNvPr id="3" name="Subtitle 2">
            <a:extLst>
              <a:ext uri="{FF2B5EF4-FFF2-40B4-BE49-F238E27FC236}">
                <a16:creationId xmlns:a16="http://schemas.microsoft.com/office/drawing/2014/main" id="{1FCAD3B3-12FE-BBF1-3E6D-889255405DAF}"/>
              </a:ext>
            </a:extLst>
          </p:cNvPr>
          <p:cNvSpPr>
            <a:spLocks noGrp="1"/>
          </p:cNvSpPr>
          <p:nvPr>
            <p:ph type="subTitle" idx="1"/>
          </p:nvPr>
        </p:nvSpPr>
        <p:spPr>
          <a:xfrm>
            <a:off x="6481176" y="5712977"/>
            <a:ext cx="3634494" cy="868139"/>
          </a:xfrm>
        </p:spPr>
        <p:txBody>
          <a:bodyPr anchor="ctr">
            <a:normAutofit/>
          </a:bodyPr>
          <a:lstStyle/>
          <a:p>
            <a:pPr algn="r"/>
            <a:r>
              <a:rPr lang="en-US" sz="4000" b="1">
                <a:solidFill>
                  <a:schemeClr val="bg1"/>
                </a:solidFill>
              </a:rPr>
              <a:t>1 Samuel 15:22</a:t>
            </a:r>
            <a:r>
              <a:rPr lang="en-US" sz="3600" b="1">
                <a:solidFill>
                  <a:schemeClr val="bg1"/>
                </a:solidFill>
              </a:rPr>
              <a:t> </a:t>
            </a:r>
            <a:endParaRPr lang="en-US" sz="3600" b="1" dirty="0">
              <a:solidFill>
                <a:schemeClr val="bg1"/>
              </a:solidFill>
            </a:endParaRPr>
          </a:p>
        </p:txBody>
      </p:sp>
    </p:spTree>
    <p:extLst>
      <p:ext uri="{BB962C8B-B14F-4D97-AF65-F5344CB8AC3E}">
        <p14:creationId xmlns:p14="http://schemas.microsoft.com/office/powerpoint/2010/main" val="56879640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333676-718E-A2A6-F45E-EBC062981275}"/>
              </a:ext>
            </a:extLst>
          </p:cNvPr>
          <p:cNvSpPr>
            <a:spLocks noGrp="1"/>
          </p:cNvSpPr>
          <p:nvPr>
            <p:ph type="ctrTitle"/>
          </p:nvPr>
        </p:nvSpPr>
        <p:spPr>
          <a:xfrm>
            <a:off x="703400" y="908651"/>
            <a:ext cx="4937004" cy="4058682"/>
          </a:xfrm>
        </p:spPr>
        <p:txBody>
          <a:bodyPr anchor="t">
            <a:normAutofit fontScale="90000"/>
          </a:bodyPr>
          <a:lstStyle/>
          <a:p>
            <a:r>
              <a:rPr lang="en-US" sz="6500" b="1" dirty="0" err="1"/>
              <a:t>i</a:t>
            </a:r>
            <a:r>
              <a:rPr lang="en-US" sz="6500" b="1" dirty="0"/>
              <a:t>. </a:t>
            </a:r>
            <a:r>
              <a:rPr lang="en-US" b="1" dirty="0"/>
              <a:t>Obedience Reveals the Real Condition of Our Hearts</a:t>
            </a:r>
            <a:endParaRPr lang="en-US" sz="6500" b="1" dirty="0"/>
          </a:p>
        </p:txBody>
      </p:sp>
      <p:sp>
        <p:nvSpPr>
          <p:cNvPr id="3" name="Subtitle 2">
            <a:extLst>
              <a:ext uri="{FF2B5EF4-FFF2-40B4-BE49-F238E27FC236}">
                <a16:creationId xmlns:a16="http://schemas.microsoft.com/office/drawing/2014/main" id="{9060DBA7-C492-BBA1-4052-1271BEDDAB69}"/>
              </a:ext>
            </a:extLst>
          </p:cNvPr>
          <p:cNvSpPr>
            <a:spLocks noGrp="1"/>
          </p:cNvSpPr>
          <p:nvPr>
            <p:ph type="subTitle" idx="1"/>
          </p:nvPr>
        </p:nvSpPr>
        <p:spPr>
          <a:xfrm>
            <a:off x="703400" y="5103862"/>
            <a:ext cx="4172757" cy="845487"/>
          </a:xfrm>
        </p:spPr>
        <p:txBody>
          <a:bodyPr anchor="b">
            <a:normAutofit/>
          </a:bodyPr>
          <a:lstStyle/>
          <a:p>
            <a:endParaRPr lang="en-US"/>
          </a:p>
        </p:txBody>
      </p:sp>
      <p:cxnSp>
        <p:nvCxnSpPr>
          <p:cNvPr id="1040" name="Straight Connector 103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Cross Heart Jesus - Free photo on Pixabay">
            <a:extLst>
              <a:ext uri="{FF2B5EF4-FFF2-40B4-BE49-F238E27FC236}">
                <a16:creationId xmlns:a16="http://schemas.microsoft.com/office/drawing/2014/main" id="{05ECCB7D-58FF-AB30-7517-9632898CC2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40" r="45237" b="-1"/>
          <a:stretch>
            <a:fillRect/>
          </a:stretch>
        </p:blipFill>
        <p:spPr bwMode="auto">
          <a:xfrm>
            <a:off x="6326272" y="10"/>
            <a:ext cx="586572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54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182478-52B5-B399-DD13-47950AB95C99}"/>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C76CB1-484F-491B-4D1D-DEC787F6435C}"/>
              </a:ext>
            </a:extLst>
          </p:cNvPr>
          <p:cNvSpPr>
            <a:spLocks noGrp="1"/>
          </p:cNvSpPr>
          <p:nvPr>
            <p:ph type="ctrTitle"/>
          </p:nvPr>
        </p:nvSpPr>
        <p:spPr>
          <a:xfrm>
            <a:off x="5604552" y="871758"/>
            <a:ext cx="5825448" cy="3871143"/>
          </a:xfrm>
        </p:spPr>
        <p:txBody>
          <a:bodyPr>
            <a:normAutofit fontScale="90000"/>
          </a:bodyPr>
          <a:lstStyle/>
          <a:p>
            <a:r>
              <a:rPr lang="en-US" b="1" dirty="0"/>
              <a:t>ii. God Doesn’t Want Substitutes. He Wants Surrender</a:t>
            </a:r>
          </a:p>
        </p:txBody>
      </p:sp>
      <p:sp>
        <p:nvSpPr>
          <p:cNvPr id="3" name="Subtitle 2">
            <a:extLst>
              <a:ext uri="{FF2B5EF4-FFF2-40B4-BE49-F238E27FC236}">
                <a16:creationId xmlns:a16="http://schemas.microsoft.com/office/drawing/2014/main" id="{62133642-2832-F17E-9D70-198693FA957D}"/>
              </a:ext>
            </a:extLst>
          </p:cNvPr>
          <p:cNvSpPr>
            <a:spLocks noGrp="1"/>
          </p:cNvSpPr>
          <p:nvPr>
            <p:ph type="subTitle" idx="1"/>
          </p:nvPr>
        </p:nvSpPr>
        <p:spPr>
          <a:xfrm>
            <a:off x="5619964" y="4785543"/>
            <a:ext cx="5322013" cy="1005657"/>
          </a:xfrm>
        </p:spPr>
        <p:txBody>
          <a:bodyPr>
            <a:normAutofit/>
          </a:bodyPr>
          <a:lstStyle/>
          <a:p>
            <a:endParaRPr lang="en-US" b="1" dirty="0"/>
          </a:p>
        </p:txBody>
      </p:sp>
      <p:pic>
        <p:nvPicPr>
          <p:cNvPr id="1026" name="Picture 2" descr="Cross Heart Jesus - Free photo on Pixabay">
            <a:extLst>
              <a:ext uri="{FF2B5EF4-FFF2-40B4-BE49-F238E27FC236}">
                <a16:creationId xmlns:a16="http://schemas.microsoft.com/office/drawing/2014/main" id="{295FD95A-2C67-F8C7-DCB5-CDCD66075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40" r="49437" b="-1"/>
          <a:stretch>
            <a:fillRect/>
          </a:stretch>
        </p:blipFill>
        <p:spPr bwMode="auto">
          <a:xfrm>
            <a:off x="1" y="10"/>
            <a:ext cx="4876799" cy="6857989"/>
          </a:xfrm>
          <a:prstGeom prst="rect">
            <a:avLst/>
          </a:prstGeom>
          <a:noFill/>
          <a:extLst>
            <a:ext uri="{909E8E84-426E-40DD-AFC4-6F175D3DCCD1}">
              <a14:hiddenFill xmlns:a14="http://schemas.microsoft.com/office/drawing/2010/main">
                <a:solidFill>
                  <a:srgbClr val="FFFFFF"/>
                </a:solidFill>
              </a14:hiddenFill>
            </a:ext>
          </a:extLst>
        </p:spPr>
      </p:pic>
      <p:cxnSp>
        <p:nvCxnSpPr>
          <p:cNvPr id="1040" name="Straight Connector 103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242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119C59-5853-70FB-E981-55F436385640}"/>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3A5FBA4D-E442-FFB4-1D05-A46F4AD3E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872343-A9FF-8E5A-81FC-ECAD5C2CC554}"/>
              </a:ext>
            </a:extLst>
          </p:cNvPr>
          <p:cNvSpPr>
            <a:spLocks noGrp="1"/>
          </p:cNvSpPr>
          <p:nvPr>
            <p:ph type="ctrTitle"/>
          </p:nvPr>
        </p:nvSpPr>
        <p:spPr>
          <a:xfrm>
            <a:off x="703400" y="908651"/>
            <a:ext cx="4937004" cy="4058682"/>
          </a:xfrm>
        </p:spPr>
        <p:txBody>
          <a:bodyPr anchor="t">
            <a:normAutofit fontScale="90000"/>
          </a:bodyPr>
          <a:lstStyle/>
          <a:p>
            <a:r>
              <a:rPr lang="en-US" sz="6500" b="1" dirty="0"/>
              <a:t>iii. </a:t>
            </a:r>
            <a:r>
              <a:rPr lang="en-US" b="1" dirty="0"/>
              <a:t>Obedience Aligns Us With God’s Will and Purpose</a:t>
            </a:r>
            <a:endParaRPr lang="en-US" sz="6500" b="1" dirty="0"/>
          </a:p>
        </p:txBody>
      </p:sp>
      <p:sp>
        <p:nvSpPr>
          <p:cNvPr id="3" name="Subtitle 2">
            <a:extLst>
              <a:ext uri="{FF2B5EF4-FFF2-40B4-BE49-F238E27FC236}">
                <a16:creationId xmlns:a16="http://schemas.microsoft.com/office/drawing/2014/main" id="{B08F8695-E58B-FB4B-B662-93BE41D7D36C}"/>
              </a:ext>
            </a:extLst>
          </p:cNvPr>
          <p:cNvSpPr>
            <a:spLocks noGrp="1"/>
          </p:cNvSpPr>
          <p:nvPr>
            <p:ph type="subTitle" idx="1"/>
          </p:nvPr>
        </p:nvSpPr>
        <p:spPr>
          <a:xfrm>
            <a:off x="703400" y="5103862"/>
            <a:ext cx="4172757" cy="845487"/>
          </a:xfrm>
        </p:spPr>
        <p:txBody>
          <a:bodyPr anchor="b">
            <a:normAutofit/>
          </a:bodyPr>
          <a:lstStyle/>
          <a:p>
            <a:endParaRPr lang="en-US"/>
          </a:p>
        </p:txBody>
      </p:sp>
      <p:cxnSp>
        <p:nvCxnSpPr>
          <p:cNvPr id="1040" name="Straight Connector 1039">
            <a:extLst>
              <a:ext uri="{FF2B5EF4-FFF2-40B4-BE49-F238E27FC236}">
                <a16:creationId xmlns:a16="http://schemas.microsoft.com/office/drawing/2014/main" id="{C32F8D48-9BC1-ED68-3316-79C3BDD6E1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Cross Heart Jesus - Free photo on Pixabay">
            <a:extLst>
              <a:ext uri="{FF2B5EF4-FFF2-40B4-BE49-F238E27FC236}">
                <a16:creationId xmlns:a16="http://schemas.microsoft.com/office/drawing/2014/main" id="{82E1D4CA-A60C-0484-7242-F2BA62C2E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40" r="45237" b="-1"/>
          <a:stretch>
            <a:fillRect/>
          </a:stretch>
        </p:blipFill>
        <p:spPr bwMode="auto">
          <a:xfrm>
            <a:off x="6326272" y="10"/>
            <a:ext cx="586572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99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AAECE9-4C9E-071A-8152-D778EB0C02E1}"/>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3A04C89F-6E2A-34F0-E566-1289BE60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938D8-C76F-38DC-7E53-997636535D10}"/>
              </a:ext>
            </a:extLst>
          </p:cNvPr>
          <p:cNvSpPr>
            <a:spLocks noGrp="1"/>
          </p:cNvSpPr>
          <p:nvPr>
            <p:ph type="ctrTitle"/>
          </p:nvPr>
        </p:nvSpPr>
        <p:spPr>
          <a:xfrm>
            <a:off x="5604552" y="871758"/>
            <a:ext cx="5825448" cy="3871143"/>
          </a:xfrm>
        </p:spPr>
        <p:txBody>
          <a:bodyPr>
            <a:normAutofit/>
          </a:bodyPr>
          <a:lstStyle/>
          <a:p>
            <a:r>
              <a:rPr lang="en-US" b="1" dirty="0"/>
              <a:t>iv. Disobedience Has Serious Consequences</a:t>
            </a:r>
          </a:p>
        </p:txBody>
      </p:sp>
      <p:sp>
        <p:nvSpPr>
          <p:cNvPr id="3" name="Subtitle 2">
            <a:extLst>
              <a:ext uri="{FF2B5EF4-FFF2-40B4-BE49-F238E27FC236}">
                <a16:creationId xmlns:a16="http://schemas.microsoft.com/office/drawing/2014/main" id="{53EC4B0C-113A-3D40-6B28-B62A775D46EE}"/>
              </a:ext>
            </a:extLst>
          </p:cNvPr>
          <p:cNvSpPr>
            <a:spLocks noGrp="1"/>
          </p:cNvSpPr>
          <p:nvPr>
            <p:ph type="subTitle" idx="1"/>
          </p:nvPr>
        </p:nvSpPr>
        <p:spPr>
          <a:xfrm>
            <a:off x="5619964" y="4785543"/>
            <a:ext cx="5322013" cy="1005657"/>
          </a:xfrm>
        </p:spPr>
        <p:txBody>
          <a:bodyPr>
            <a:normAutofit/>
          </a:bodyPr>
          <a:lstStyle/>
          <a:p>
            <a:endParaRPr lang="en-US" b="1" dirty="0"/>
          </a:p>
        </p:txBody>
      </p:sp>
      <p:pic>
        <p:nvPicPr>
          <p:cNvPr id="1026" name="Picture 2" descr="Cross Heart Jesus - Free photo on Pixabay">
            <a:extLst>
              <a:ext uri="{FF2B5EF4-FFF2-40B4-BE49-F238E27FC236}">
                <a16:creationId xmlns:a16="http://schemas.microsoft.com/office/drawing/2014/main" id="{540CFA65-46D2-294C-36B0-49980E753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40" r="49437" b="-1"/>
          <a:stretch>
            <a:fillRect/>
          </a:stretch>
        </p:blipFill>
        <p:spPr bwMode="auto">
          <a:xfrm>
            <a:off x="1" y="10"/>
            <a:ext cx="4876799" cy="6857989"/>
          </a:xfrm>
          <a:prstGeom prst="rect">
            <a:avLst/>
          </a:prstGeom>
          <a:noFill/>
          <a:extLst>
            <a:ext uri="{909E8E84-426E-40DD-AFC4-6F175D3DCCD1}">
              <a14:hiddenFill xmlns:a14="http://schemas.microsoft.com/office/drawing/2010/main">
                <a:solidFill>
                  <a:srgbClr val="FFFFFF"/>
                </a:solidFill>
              </a14:hiddenFill>
            </a:ext>
          </a:extLst>
        </p:spPr>
      </p:pic>
      <p:cxnSp>
        <p:nvCxnSpPr>
          <p:cNvPr id="1040" name="Straight Connector 1039">
            <a:extLst>
              <a:ext uri="{FF2B5EF4-FFF2-40B4-BE49-F238E27FC236}">
                <a16:creationId xmlns:a16="http://schemas.microsoft.com/office/drawing/2014/main" id="{09F5B59E-8416-9962-2644-86E293BB3B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A872FBC9-D4B4-A32A-CF31-BE227CF1F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B90FF7-14C7-55DD-7403-2AF1BA70BB15}"/>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64B930B-C653-45F2-8D2D-9407C4BE34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81B08-DA44-50A9-F511-5EEECC46AD22}"/>
              </a:ext>
            </a:extLst>
          </p:cNvPr>
          <p:cNvSpPr>
            <a:spLocks noGrp="1"/>
          </p:cNvSpPr>
          <p:nvPr>
            <p:ph type="ctrTitle"/>
          </p:nvPr>
        </p:nvSpPr>
        <p:spPr>
          <a:xfrm>
            <a:off x="703400" y="908651"/>
            <a:ext cx="4937004" cy="4058682"/>
          </a:xfrm>
        </p:spPr>
        <p:txBody>
          <a:bodyPr anchor="t">
            <a:normAutofit/>
          </a:bodyPr>
          <a:lstStyle/>
          <a:p>
            <a:r>
              <a:rPr lang="en-US" sz="6500" b="1" dirty="0"/>
              <a:t>v. </a:t>
            </a:r>
            <a:r>
              <a:rPr lang="en-US" b="1" dirty="0"/>
              <a:t>Obedience is worship </a:t>
            </a:r>
            <a:endParaRPr lang="en-US" sz="6500" b="1" dirty="0"/>
          </a:p>
        </p:txBody>
      </p:sp>
      <p:sp>
        <p:nvSpPr>
          <p:cNvPr id="3" name="Subtitle 2">
            <a:extLst>
              <a:ext uri="{FF2B5EF4-FFF2-40B4-BE49-F238E27FC236}">
                <a16:creationId xmlns:a16="http://schemas.microsoft.com/office/drawing/2014/main" id="{99578877-4BD0-B273-8856-4B08407CFCB8}"/>
              </a:ext>
            </a:extLst>
          </p:cNvPr>
          <p:cNvSpPr>
            <a:spLocks noGrp="1"/>
          </p:cNvSpPr>
          <p:nvPr>
            <p:ph type="subTitle" idx="1"/>
          </p:nvPr>
        </p:nvSpPr>
        <p:spPr>
          <a:xfrm>
            <a:off x="703400" y="5103862"/>
            <a:ext cx="4172757" cy="845487"/>
          </a:xfrm>
        </p:spPr>
        <p:txBody>
          <a:bodyPr anchor="b">
            <a:normAutofit/>
          </a:bodyPr>
          <a:lstStyle/>
          <a:p>
            <a:endParaRPr lang="en-US"/>
          </a:p>
        </p:txBody>
      </p:sp>
      <p:cxnSp>
        <p:nvCxnSpPr>
          <p:cNvPr id="1040" name="Straight Connector 1039">
            <a:extLst>
              <a:ext uri="{FF2B5EF4-FFF2-40B4-BE49-F238E27FC236}">
                <a16:creationId xmlns:a16="http://schemas.microsoft.com/office/drawing/2014/main" id="{BBC39138-35C1-35BF-BBD6-756E8D254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Cross Heart Jesus - Free photo on Pixabay">
            <a:extLst>
              <a:ext uri="{FF2B5EF4-FFF2-40B4-BE49-F238E27FC236}">
                <a16:creationId xmlns:a16="http://schemas.microsoft.com/office/drawing/2014/main" id="{E650909A-53A5-CC2D-5425-A5EC4AC0E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40" r="45237" b="-1"/>
          <a:stretch>
            <a:fillRect/>
          </a:stretch>
        </p:blipFill>
        <p:spPr bwMode="auto">
          <a:xfrm>
            <a:off x="6326272" y="10"/>
            <a:ext cx="586572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45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5B8C-BE3D-2DD8-FEB8-A7F75A623832}"/>
              </a:ext>
            </a:extLst>
          </p:cNvPr>
          <p:cNvSpPr>
            <a:spLocks noGrp="1"/>
          </p:cNvSpPr>
          <p:nvPr>
            <p:ph type="title"/>
          </p:nvPr>
        </p:nvSpPr>
        <p:spPr/>
        <p:txBody>
          <a:bodyPr>
            <a:normAutofit fontScale="90000"/>
          </a:bodyPr>
          <a:lstStyle/>
          <a:p>
            <a:r>
              <a:rPr lang="en-US" dirty="0"/>
              <a:t>CONCLUSION:</a:t>
            </a:r>
            <a:br>
              <a:rPr lang="en-US" dirty="0"/>
            </a:br>
            <a:r>
              <a:rPr lang="en-US" dirty="0"/>
              <a:t>, “Obedience is Better than Sacrifice,” </a:t>
            </a:r>
            <a:br>
              <a:rPr lang="en-US" dirty="0"/>
            </a:br>
            <a:br>
              <a:rPr lang="en-US" dirty="0"/>
            </a:br>
            <a:r>
              <a:rPr lang="en-US" dirty="0"/>
              <a:t>1. God values the heart more than rituals. </a:t>
            </a:r>
            <a:br>
              <a:rPr lang="en-US" dirty="0"/>
            </a:br>
            <a:r>
              <a:rPr lang="en-US" dirty="0"/>
              <a:t>2. Obedience shows genuine love and faith. </a:t>
            </a:r>
            <a:br>
              <a:rPr lang="en-US" dirty="0"/>
            </a:br>
            <a:r>
              <a:rPr lang="en-US" dirty="0"/>
              <a:t>3. Disobedience, even when covered by good intentions, displeases God. </a:t>
            </a:r>
            <a:br>
              <a:rPr lang="en-US" dirty="0"/>
            </a:br>
            <a:r>
              <a:rPr lang="en-US" dirty="0"/>
              <a:t>4. God desires relationship, not performance.</a:t>
            </a:r>
          </a:p>
        </p:txBody>
      </p:sp>
      <p:sp>
        <p:nvSpPr>
          <p:cNvPr id="3" name="Content Placeholder 2">
            <a:extLst>
              <a:ext uri="{FF2B5EF4-FFF2-40B4-BE49-F238E27FC236}">
                <a16:creationId xmlns:a16="http://schemas.microsoft.com/office/drawing/2014/main" id="{2F71AFFC-7035-11D7-C8ED-BAD798A2BBC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65910055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0</TotalTime>
  <Words>107</Words>
  <Application>Microsoft Office PowerPoint</Application>
  <PresentationFormat>Widescreen</PresentationFormat>
  <Paragraphs>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Calisto MT</vt:lpstr>
      <vt:lpstr>Univers Condensed</vt:lpstr>
      <vt:lpstr>ChronicleVTI</vt:lpstr>
      <vt:lpstr>Heart  over  rituals</vt:lpstr>
      <vt:lpstr>i. Obedience Reveals the Real Condition of Our Hearts</vt:lpstr>
      <vt:lpstr>ii. God Doesn’t Want Substitutes. He Wants Surrender</vt:lpstr>
      <vt:lpstr>iii. Obedience Aligns Us With God’s Will and Purpose</vt:lpstr>
      <vt:lpstr>iv. Disobedience Has Serious Consequences</vt:lpstr>
      <vt:lpstr>v. Obedience is worship </vt:lpstr>
      <vt:lpstr>CONCLUSION: , “Obedience is Better than Sacrifice,”   1. God values the heart more than rituals.  2. Obedience shows genuine love and faith.  3. Disobedience, even when covered by good intentions, displeases God.  4. God desires relationship, not performance.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1</cp:revision>
  <dcterms:created xsi:type="dcterms:W3CDTF">2025-11-14T07:46:45Z</dcterms:created>
  <dcterms:modified xsi:type="dcterms:W3CDTF">2025-11-14T08:01:04Z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2025-11-14T08:00:50Z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f70791c8-352c-4205-919b-e2c44897e117</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