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>
        <p:scale>
          <a:sx n="66" d="100"/>
          <a:sy n="66" d="100"/>
        </p:scale>
        <p:origin x="900" y="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791B1-F3C6-9EB8-A911-195B4A4783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6F879B-80D0-78C3-B50E-A9A075B798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61D7D1-EDF8-BE59-50A5-9354C228E2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9609A-0E85-42BC-9C64-0026445863DB}" type="datetimeFigureOut">
              <a:rPr lang="en-US" smtClean="0"/>
              <a:t>12/6/2025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453D55-5A85-93E9-19CA-CEA956C63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08BD10-5DDC-B998-DEF5-B38DB0F153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B65A0-DA79-418D-B2E5-2A117A9A47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2695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7F620-ECB3-8D7C-B72A-128BCD07E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0769B6-DA44-E714-40F2-6DDFF004EF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872980-C4AD-3DFC-4474-C795927EB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9609A-0E85-42BC-9C64-0026445863DB}" type="datetimeFigureOut">
              <a:rPr lang="en-US" smtClean="0"/>
              <a:t>12/6/2025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D5B82E-1070-C37C-DD54-3836D50B27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F7207D-581C-197E-D6B2-891543E1F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B65A0-DA79-418D-B2E5-2A117A9A47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7644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0F0ED5-2C49-FD61-C976-4ECC7AECB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0EB178-8A55-7DF2-E445-A364D4E048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72903B-C5DC-44C3-9A04-C7617E83F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9609A-0E85-42BC-9C64-0026445863DB}" type="datetimeFigureOut">
              <a:rPr lang="en-US" smtClean="0"/>
              <a:t>12/6/2025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2394E6-EFA7-21E1-5805-D3A6EB5450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9D3F27-85F3-FA52-5735-E49529CEB5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B65A0-DA79-418D-B2E5-2A117A9A47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262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5E3F84-8EDD-6EC6-3A15-208B07CC35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0500C3-60F8-1737-2479-DAB1F413C6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6BDD20-ABEB-3E3C-0F3B-DA313F9371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75FA59-CBD8-34D5-7369-5579B289D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9609A-0E85-42BC-9C64-0026445863DB}" type="datetimeFigureOut">
              <a:rPr lang="en-US" smtClean="0"/>
              <a:t>12/6/2025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1DA715-ECB4-C187-ACE1-F3FD676C5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72F97B-0104-D8ED-6754-28F059161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B65A0-DA79-418D-B2E5-2A117A9A47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057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8C45F1-E0CC-87DC-25D3-3E192562A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F94060-4E55-F441-C8DA-B55802FE9D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8A9C53-DA4C-9661-52AD-6162870373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29912F9-0F7E-48F7-1E34-400A0F6EBF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E409CF-ACFC-8FD1-3BC8-A8E4F990CD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0D19B36-A6BE-7057-8E19-481B61B361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9609A-0E85-42BC-9C64-0026445863DB}" type="datetimeFigureOut">
              <a:rPr lang="en-US" smtClean="0"/>
              <a:t>12/6/2025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1CB0E5F-E13A-D90D-E70C-61D00BD06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A1E6768-2FB3-005B-EEA7-9DBAECA8E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B65A0-DA79-418D-B2E5-2A117A9A47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768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A49B79-1007-B8A7-B608-7542ADD43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7363DD8-22F9-0EB7-61EF-C84604E446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9609A-0E85-42BC-9C64-0026445863DB}" type="datetimeFigureOut">
              <a:rPr lang="en-US" smtClean="0"/>
              <a:t>12/6/2025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290F11-F61F-33E8-C8EE-6FC29E73F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F9C537-5F04-F8E6-06E0-5EDD5F55E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B65A0-DA79-418D-B2E5-2A117A9A47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7852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D6FCD82-899B-989A-A8B5-DF2049C06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9609A-0E85-42BC-9C64-0026445863DB}" type="datetimeFigureOut">
              <a:rPr lang="en-US" smtClean="0"/>
              <a:t>12/6/2025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1E53B44-231C-32E9-56AE-8434B3976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2E8ACD-FB40-792C-80D1-9A2FEE4D72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B65A0-DA79-418D-B2E5-2A117A9A47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9772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A3CDAD-17DA-0EA8-2864-991E7F4226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2BCB26-E575-87D6-4782-11C9E45727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B4BA69-3F7E-671F-2BB9-3CC2F87FD2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4F7125-F4BD-F08B-6F95-BB22A5C855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9609A-0E85-42BC-9C64-0026445863DB}" type="datetimeFigureOut">
              <a:rPr lang="en-US" smtClean="0"/>
              <a:t>12/6/2025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9335AA-60C8-BC31-FDCC-A2A5EAB17D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D53918-72D0-978B-259E-AC4EF82B1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B65A0-DA79-418D-B2E5-2A117A9A47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9217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7332CD-02DE-1BC5-A476-210C135C1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974EB6A-E8A6-5973-C736-1AF708B694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090B4E-869E-AE51-31E9-ECA15F60DE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179944-05FF-03F2-298B-CB2F2BB24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9609A-0E85-42BC-9C64-0026445863DB}" type="datetimeFigureOut">
              <a:rPr lang="en-US" smtClean="0"/>
              <a:t>12/6/2025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F63C81-27F1-DAAC-8989-67397B2F4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37EF2B-3D96-974F-8901-BB2271EC98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B65A0-DA79-418D-B2E5-2A117A9A47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4563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55483-A35B-94E3-F3F9-70015E918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4A65B80-F57C-24EE-5136-5818E673A6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EE7FCA-50A6-C369-86A2-E36BD8E3B6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9609A-0E85-42BC-9C64-0026445863DB}" type="datetimeFigureOut">
              <a:rPr lang="en-US" smtClean="0"/>
              <a:t>12/6/2025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3602E-F5E2-76DE-3257-8B820C327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D22B73-1476-1932-B77B-5F0552B73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B65A0-DA79-418D-B2E5-2A117A9A47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1634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3B5AB4E-018A-0587-FAE8-38CDEF6218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747065-A9AA-92AE-0EC0-77A88D5FAE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E78EA3-03F2-21A1-5020-FEED53841E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9609A-0E85-42BC-9C64-0026445863DB}" type="datetimeFigureOut">
              <a:rPr lang="en-US" smtClean="0"/>
              <a:t>12/6/2025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07BAFE-55F2-7FB4-0643-8A0F1B253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3C84D8-565A-0DC5-E50A-CA00168C4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B65A0-DA79-418D-B2E5-2A117A9A47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090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3A4987-AD50-1997-F356-2A166D7F3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9AE407-7755-8C90-F968-AB931DE6C5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71A4EE-1162-E25F-84AB-F72892F8EF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0F9609A-0E85-42BC-9C64-0026445863DB}" type="datetimeFigureOut">
              <a:rPr lang="en-US" smtClean="0"/>
              <a:t>12/6/2025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AB37D4-4109-B68C-32D9-F870047B90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D46A66-40F9-B9EA-5981-1B51C91846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C8B65A0-DA79-418D-B2E5-2A117A9A47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724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5A807D-6844-74D0-4270-27542F1446D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D57739-0AE6-5D00-8E6F-F95C6FB0B30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Worship powerpoint background Images - Free Download on Freepik">
            <a:extLst>
              <a:ext uri="{FF2B5EF4-FFF2-40B4-BE49-F238E27FC236}">
                <a16:creationId xmlns:a16="http://schemas.microsoft.com/office/drawing/2014/main" id="{78B04CE1-C96A-0548-13EC-322B3706A6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12191999" cy="6974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D6B3CCD-0859-743B-742A-682C89A04058}"/>
              </a:ext>
            </a:extLst>
          </p:cNvPr>
          <p:cNvSpPr txBox="1"/>
          <p:nvPr/>
        </p:nvSpPr>
        <p:spPr>
          <a:xfrm>
            <a:off x="412254" y="701220"/>
            <a:ext cx="1046910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atin typeface="HELVETICA" panose="020B0604020202020204" pitchFamily="34" charset="0"/>
                <a:cs typeface="HELVETICA" panose="020B0604020202020204" pitchFamily="34" charset="0"/>
              </a:rPr>
              <a:t>GOD’S PRESENCE IN JESUS, CHANGES EVERYTHING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3C33961-BF5E-0F06-A205-C49CE048DA33}"/>
              </a:ext>
            </a:extLst>
          </p:cNvPr>
          <p:cNvSpPr txBox="1"/>
          <p:nvPr/>
        </p:nvSpPr>
        <p:spPr>
          <a:xfrm>
            <a:off x="617220" y="5257800"/>
            <a:ext cx="48234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/>
              <a:t>MATTHEW  1:18-25</a:t>
            </a:r>
          </a:p>
          <a:p>
            <a:r>
              <a:rPr lang="en-US" sz="3000" b="1" dirty="0"/>
              <a:t>SIS. LIEZEL GILVA</a:t>
            </a:r>
          </a:p>
        </p:txBody>
      </p:sp>
    </p:spTree>
    <p:extLst>
      <p:ext uri="{BB962C8B-B14F-4D97-AF65-F5344CB8AC3E}">
        <p14:creationId xmlns:p14="http://schemas.microsoft.com/office/powerpoint/2010/main" val="12751273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F7F426-8AAF-C92E-1663-DC9548DC82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2" name="Rectangle 1041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Worship powerpoint background Images - Free Download on Freepik">
            <a:extLst>
              <a:ext uri="{FF2B5EF4-FFF2-40B4-BE49-F238E27FC236}">
                <a16:creationId xmlns:a16="http://schemas.microsoft.com/office/drawing/2014/main" id="{9E38A768-5226-A858-6B66-8C08D563FD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41" t="9092" r="7910"/>
          <a:stretch>
            <a:fillRect/>
          </a:stretch>
        </p:blipFill>
        <p:spPr bwMode="auto">
          <a:xfrm>
            <a:off x="3589292" y="0"/>
            <a:ext cx="866851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4" name="Rectangle 1043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5149EA-67EB-E6A8-3453-12BC5BCB41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3070" y="1758756"/>
            <a:ext cx="6222622" cy="1670239"/>
          </a:xfrm>
        </p:spPr>
        <p:txBody>
          <a:bodyPr anchor="b">
            <a:normAutofit/>
          </a:bodyPr>
          <a:lstStyle/>
          <a:p>
            <a:r>
              <a:rPr lang="en-US" sz="4800" b="1" dirty="0">
                <a:latin typeface="HELVETICA" panose="020B0604020202020204" pitchFamily="34" charset="0"/>
                <a:cs typeface="HELVETICA" panose="020B0604020202020204" pitchFamily="34" charset="0"/>
              </a:rPr>
              <a:t>I. THE PROPHECY OF PROMISE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2857A0-7FA1-F377-3F46-5C872534BB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023359" cy="1208141"/>
          </a:xfrm>
        </p:spPr>
        <p:txBody>
          <a:bodyPr>
            <a:noAutofit/>
          </a:bodyPr>
          <a:lstStyle/>
          <a:p>
            <a:pPr marL="457200" indent="-457200" algn="l">
              <a:buAutoNum type="alphaUcPeriod"/>
            </a:pPr>
            <a:r>
              <a:rPr lang="en-US" sz="3000" b="1" dirty="0"/>
              <a:t>THE PROBLEM</a:t>
            </a:r>
          </a:p>
          <a:p>
            <a:pPr marL="457200" indent="-457200" algn="l">
              <a:buAutoNum type="alphaUcPeriod"/>
            </a:pPr>
            <a:r>
              <a:rPr lang="en-US" sz="3000" b="1" dirty="0"/>
              <a:t>THE PROMISE</a:t>
            </a:r>
          </a:p>
          <a:p>
            <a:pPr marL="457200" indent="-457200" algn="l">
              <a:buAutoNum type="alphaUcPeriod"/>
            </a:pPr>
            <a:r>
              <a:rPr lang="en-US" sz="3000" b="1" dirty="0"/>
              <a:t>THE PURPOSE</a:t>
            </a:r>
          </a:p>
        </p:txBody>
      </p:sp>
      <p:sp>
        <p:nvSpPr>
          <p:cNvPr id="1046" name="Rectangle 1045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48" name="Rectangle 1047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31834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1C3C7F9-156F-8B88-1645-AC73D9F818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53" name="Rectangle 1052">
            <a:extLst>
              <a:ext uri="{FF2B5EF4-FFF2-40B4-BE49-F238E27FC236}">
                <a16:creationId xmlns:a16="http://schemas.microsoft.com/office/drawing/2014/main" id="{55666830-9A19-4E01-8505-D6C7F9AC56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Worship powerpoint background Images - Free Download on Freepik">
            <a:extLst>
              <a:ext uri="{FF2B5EF4-FFF2-40B4-BE49-F238E27FC236}">
                <a16:creationId xmlns:a16="http://schemas.microsoft.com/office/drawing/2014/main" id="{08AC6E13-115A-7A58-4D7F-897DA13AA7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19" r="7088"/>
          <a:stretch>
            <a:fillRect/>
          </a:stretch>
        </p:blipFill>
        <p:spPr bwMode="auto">
          <a:xfrm>
            <a:off x="4110127" y="10"/>
            <a:ext cx="8081873" cy="6857990"/>
          </a:xfrm>
          <a:custGeom>
            <a:avLst/>
            <a:gdLst/>
            <a:ahLst/>
            <a:cxnLst/>
            <a:rect l="l" t="t" r="r" b="b"/>
            <a:pathLst>
              <a:path w="8081873" h="6858000">
                <a:moveTo>
                  <a:pt x="0" y="0"/>
                </a:moveTo>
                <a:lnTo>
                  <a:pt x="8081873" y="0"/>
                </a:lnTo>
                <a:lnTo>
                  <a:pt x="8081873" y="6858000"/>
                </a:lnTo>
                <a:lnTo>
                  <a:pt x="0" y="6858000"/>
                </a:lnTo>
                <a:lnTo>
                  <a:pt x="68897" y="6734633"/>
                </a:lnTo>
                <a:cubicBezTo>
                  <a:pt x="558802" y="5812845"/>
                  <a:pt x="848920" y="4668597"/>
                  <a:pt x="848920" y="3429000"/>
                </a:cubicBezTo>
                <a:cubicBezTo>
                  <a:pt x="848920" y="2189404"/>
                  <a:pt x="558802" y="1045156"/>
                  <a:pt x="68897" y="123368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1055" name="Freeform: Shape 1054">
            <a:extLst>
              <a:ext uri="{FF2B5EF4-FFF2-40B4-BE49-F238E27FC236}">
                <a16:creationId xmlns:a16="http://schemas.microsoft.com/office/drawing/2014/main" id="{AE9FC877-7FB6-4D22-9988-35420644E2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59047" cy="6858000"/>
          </a:xfrm>
          <a:custGeom>
            <a:avLst/>
            <a:gdLst>
              <a:gd name="connsiteX0" fmla="*/ 0 w 4959047"/>
              <a:gd name="connsiteY0" fmla="*/ 0 h 6858000"/>
              <a:gd name="connsiteX1" fmla="*/ 4110127 w 4959047"/>
              <a:gd name="connsiteY1" fmla="*/ 0 h 6858000"/>
              <a:gd name="connsiteX2" fmla="*/ 4179024 w 4959047"/>
              <a:gd name="connsiteY2" fmla="*/ 123368 h 6858000"/>
              <a:gd name="connsiteX3" fmla="*/ 4959047 w 4959047"/>
              <a:gd name="connsiteY3" fmla="*/ 3429000 h 6858000"/>
              <a:gd name="connsiteX4" fmla="*/ 4179024 w 4959047"/>
              <a:gd name="connsiteY4" fmla="*/ 6734633 h 6858000"/>
              <a:gd name="connsiteX5" fmla="*/ 4110127 w 4959047"/>
              <a:gd name="connsiteY5" fmla="*/ 6858000 h 6858000"/>
              <a:gd name="connsiteX6" fmla="*/ 0 w 495904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59047" h="6858000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57" name="Freeform: Shape 1056">
            <a:extLst>
              <a:ext uri="{FF2B5EF4-FFF2-40B4-BE49-F238E27FC236}">
                <a16:creationId xmlns:a16="http://schemas.microsoft.com/office/drawing/2014/main" id="{E41809D1-F12E-46BB-B804-5F209D325E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48887" cy="6858000"/>
          </a:xfrm>
          <a:custGeom>
            <a:avLst/>
            <a:gdLst>
              <a:gd name="connsiteX0" fmla="*/ 0 w 4948887"/>
              <a:gd name="connsiteY0" fmla="*/ 0 h 6858000"/>
              <a:gd name="connsiteX1" fmla="*/ 4099967 w 4948887"/>
              <a:gd name="connsiteY1" fmla="*/ 0 h 6858000"/>
              <a:gd name="connsiteX2" fmla="*/ 4168864 w 4948887"/>
              <a:gd name="connsiteY2" fmla="*/ 123368 h 6858000"/>
              <a:gd name="connsiteX3" fmla="*/ 4948887 w 4948887"/>
              <a:gd name="connsiteY3" fmla="*/ 3429000 h 6858000"/>
              <a:gd name="connsiteX4" fmla="*/ 4168864 w 4948887"/>
              <a:gd name="connsiteY4" fmla="*/ 6734633 h 6858000"/>
              <a:gd name="connsiteX5" fmla="*/ 4099967 w 4948887"/>
              <a:gd name="connsiteY5" fmla="*/ 6858000 h 6858000"/>
              <a:gd name="connsiteX6" fmla="*/ 0 w 494888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48887" h="6858000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15735C2-AC7B-A813-2388-5BE28020CB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316301" y="224866"/>
            <a:ext cx="5618019" cy="3204134"/>
          </a:xfrm>
        </p:spPr>
        <p:txBody>
          <a:bodyPr anchor="b">
            <a:normAutofit/>
          </a:bodyPr>
          <a:lstStyle/>
          <a:p>
            <a:r>
              <a:rPr lang="en-US" sz="5500" b="1" dirty="0">
                <a:latin typeface="HELVETICA" panose="020B0604020202020204" pitchFamily="34" charset="0"/>
                <a:cs typeface="HELVETICA" panose="020B0604020202020204" pitchFamily="34" charset="0"/>
              </a:rPr>
              <a:t>II. THE FULFILLMENT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85E3E7-2470-8A49-4AAF-92EE736DA5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1" y="4872922"/>
            <a:ext cx="3933306" cy="1208141"/>
          </a:xfrm>
        </p:spPr>
        <p:txBody>
          <a:bodyPr>
            <a:normAutofit/>
          </a:bodyPr>
          <a:lstStyle/>
          <a:p>
            <a:pPr marL="457200" indent="-457200" algn="l">
              <a:buAutoNum type="alphaUcPeriod"/>
            </a:pPr>
            <a:r>
              <a:rPr lang="en-US" sz="2000" b="1"/>
              <a:t>A DISRUPTIVE ARRIVAL</a:t>
            </a:r>
          </a:p>
          <a:p>
            <a:pPr marL="457200" indent="-457200" algn="l">
              <a:buAutoNum type="alphaUcPeriod"/>
            </a:pPr>
            <a:r>
              <a:rPr lang="en-US" sz="2000" b="1"/>
              <a:t>THE NAME JESUS</a:t>
            </a:r>
          </a:p>
          <a:p>
            <a:pPr marL="457200" indent="-457200" algn="l">
              <a:buAutoNum type="alphaUcPeriod"/>
            </a:pPr>
            <a:r>
              <a:rPr lang="en-US" sz="2000" b="1"/>
              <a:t>THE REALITY: EMMANUEL</a:t>
            </a:r>
          </a:p>
        </p:txBody>
      </p:sp>
      <p:sp>
        <p:nvSpPr>
          <p:cNvPr id="1059" name="Rectangle 1058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61" name="Rectangle 1060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97762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3D344A2-1348-81FE-7E56-F8C6906DC5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2" name="Rectangle 1041">
            <a:extLst>
              <a:ext uri="{FF2B5EF4-FFF2-40B4-BE49-F238E27FC236}">
                <a16:creationId xmlns:a16="http://schemas.microsoft.com/office/drawing/2014/main" id="{17BF5AB8-F16F-A5B0-D733-C3442AAE17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Worship powerpoint background Images - Free Download on Freepik">
            <a:extLst>
              <a:ext uri="{FF2B5EF4-FFF2-40B4-BE49-F238E27FC236}">
                <a16:creationId xmlns:a16="http://schemas.microsoft.com/office/drawing/2014/main" id="{4FD71B6E-86FE-FEA7-FE9C-A0121BE483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41" t="9092" r="7910"/>
          <a:stretch>
            <a:fillRect/>
          </a:stretch>
        </p:blipFill>
        <p:spPr bwMode="auto">
          <a:xfrm>
            <a:off x="3589292" y="0"/>
            <a:ext cx="866851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4" name="Rectangle 1043">
            <a:extLst>
              <a:ext uri="{FF2B5EF4-FFF2-40B4-BE49-F238E27FC236}">
                <a16:creationId xmlns:a16="http://schemas.microsoft.com/office/drawing/2014/main" id="{D05F2392-700E-7AEC-414F-45CA2527BB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DDFEE7-1611-B815-0242-39E592339D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65804" y="1275340"/>
            <a:ext cx="6222622" cy="1670239"/>
          </a:xfrm>
        </p:spPr>
        <p:txBody>
          <a:bodyPr anchor="b">
            <a:normAutofit/>
          </a:bodyPr>
          <a:lstStyle/>
          <a:p>
            <a:r>
              <a:rPr lang="en-US" sz="5500" b="1" dirty="0">
                <a:latin typeface="HELVETICA" panose="020B0604020202020204" pitchFamily="34" charset="0"/>
                <a:cs typeface="HELVETICA" panose="020B0604020202020204" pitchFamily="34" charset="0"/>
              </a:rPr>
              <a:t>III. THE POWER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15BCA1-ED69-E0C6-D772-B9E8DD8A1A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7171049" cy="1208141"/>
          </a:xfrm>
        </p:spPr>
        <p:txBody>
          <a:bodyPr>
            <a:noAutofit/>
          </a:bodyPr>
          <a:lstStyle/>
          <a:p>
            <a:pPr marL="457200" indent="-457200" algn="l">
              <a:buAutoNum type="alphaUcPeriod"/>
            </a:pPr>
            <a:r>
              <a:rPr lang="en-US" sz="3000" b="1" dirty="0"/>
              <a:t>HE UNDERSTAND OUR WEAKNESS</a:t>
            </a:r>
          </a:p>
          <a:p>
            <a:pPr marL="457200" indent="-457200" algn="l">
              <a:buAutoNum type="alphaUcPeriod"/>
            </a:pPr>
            <a:r>
              <a:rPr lang="en-US" sz="3000" b="1" dirty="0"/>
              <a:t>HE OFFER STRENGHT AND COURAGE</a:t>
            </a:r>
          </a:p>
          <a:p>
            <a:pPr marL="457200" indent="-457200" algn="l">
              <a:buAutoNum type="alphaUcPeriod"/>
            </a:pPr>
            <a:r>
              <a:rPr lang="en-US" sz="3000" b="1" dirty="0"/>
              <a:t>HE FULFILLS THE PROMISE</a:t>
            </a:r>
          </a:p>
          <a:p>
            <a:pPr algn="l"/>
            <a:endParaRPr lang="en-US" sz="3000" b="1" dirty="0"/>
          </a:p>
        </p:txBody>
      </p:sp>
      <p:sp>
        <p:nvSpPr>
          <p:cNvPr id="1046" name="Rectangle 1045">
            <a:extLst>
              <a:ext uri="{FF2B5EF4-FFF2-40B4-BE49-F238E27FC236}">
                <a16:creationId xmlns:a16="http://schemas.microsoft.com/office/drawing/2014/main" id="{8E688917-DD39-9892-7E2A-8A853F14E4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48" name="Rectangle 1047">
            <a:extLst>
              <a:ext uri="{FF2B5EF4-FFF2-40B4-BE49-F238E27FC236}">
                <a16:creationId xmlns:a16="http://schemas.microsoft.com/office/drawing/2014/main" id="{348F6C2C-9936-FA88-6809-AB616E300C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49527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4E0DE0F-E119-398A-0213-375FCBDD28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2" name="Rectangle 1041">
            <a:extLst>
              <a:ext uri="{FF2B5EF4-FFF2-40B4-BE49-F238E27FC236}">
                <a16:creationId xmlns:a16="http://schemas.microsoft.com/office/drawing/2014/main" id="{C45CF76C-F7F7-BE94-0C3F-7C9C2FAA40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Worship powerpoint background Images - Free Download on Freepik">
            <a:extLst>
              <a:ext uri="{FF2B5EF4-FFF2-40B4-BE49-F238E27FC236}">
                <a16:creationId xmlns:a16="http://schemas.microsoft.com/office/drawing/2014/main" id="{61A4DEB9-9781-1306-5C3B-5E9D5BD16D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41" t="9092" r="7910"/>
          <a:stretch>
            <a:fillRect/>
          </a:stretch>
        </p:blipFill>
        <p:spPr bwMode="auto">
          <a:xfrm>
            <a:off x="3589292" y="0"/>
            <a:ext cx="866851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4" name="Rectangle 1043">
            <a:extLst>
              <a:ext uri="{FF2B5EF4-FFF2-40B4-BE49-F238E27FC236}">
                <a16:creationId xmlns:a16="http://schemas.microsoft.com/office/drawing/2014/main" id="{10B15909-F2A1-8566-88BB-AE5D1A11A2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31997C-05D2-EA53-8716-3D68357BBE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3070" y="1758756"/>
            <a:ext cx="7331894" cy="1670239"/>
          </a:xfrm>
        </p:spPr>
        <p:txBody>
          <a:bodyPr anchor="b">
            <a:normAutofit/>
          </a:bodyPr>
          <a:lstStyle/>
          <a:p>
            <a:r>
              <a:rPr lang="en-US" sz="4800" b="1" dirty="0">
                <a:latin typeface="HELVETICA" panose="020B0604020202020204" pitchFamily="34" charset="0"/>
                <a:cs typeface="HELVETICA" panose="020B0604020202020204" pitchFamily="34" charset="0"/>
              </a:rPr>
              <a:t>IV. THE APPLICATION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2D6198-B848-D94E-170B-123CB2D8AB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6222623" cy="1208141"/>
          </a:xfrm>
        </p:spPr>
        <p:txBody>
          <a:bodyPr>
            <a:noAutofit/>
          </a:bodyPr>
          <a:lstStyle/>
          <a:p>
            <a:pPr marL="457200" indent="-457200" algn="l">
              <a:buAutoNum type="alphaUcPeriod"/>
            </a:pPr>
            <a:r>
              <a:rPr lang="en-US" sz="3000" b="1" dirty="0"/>
              <a:t>EMBRACE THE PRESENT</a:t>
            </a:r>
          </a:p>
          <a:p>
            <a:pPr marL="457200" indent="-457200" algn="l">
              <a:buAutoNum type="alphaUcPeriod"/>
            </a:pPr>
            <a:r>
              <a:rPr lang="en-US" sz="3000" b="1" dirty="0"/>
              <a:t>CONFRONT FEAR WITH FAITH</a:t>
            </a:r>
          </a:p>
          <a:p>
            <a:pPr marL="457200" indent="-457200" algn="l">
              <a:buAutoNum type="alphaUcPeriod"/>
            </a:pPr>
            <a:r>
              <a:rPr lang="en-US" sz="3000" b="1" dirty="0"/>
              <a:t>SHARE THE HOPE</a:t>
            </a:r>
          </a:p>
        </p:txBody>
      </p:sp>
      <p:sp>
        <p:nvSpPr>
          <p:cNvPr id="1046" name="Rectangle 1045">
            <a:extLst>
              <a:ext uri="{FF2B5EF4-FFF2-40B4-BE49-F238E27FC236}">
                <a16:creationId xmlns:a16="http://schemas.microsoft.com/office/drawing/2014/main" id="{3A913A83-187E-C190-DC53-6AD76D0041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48" name="Rectangle 1047">
            <a:extLst>
              <a:ext uri="{FF2B5EF4-FFF2-40B4-BE49-F238E27FC236}">
                <a16:creationId xmlns:a16="http://schemas.microsoft.com/office/drawing/2014/main" id="{71174049-4730-9E72-8E3C-992D4B8906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80130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</Words>
  <Application>Microsoft Office PowerPoint</Application>
  <PresentationFormat>Widescreen</PresentationFormat>
  <Paragraphs>19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Aptos</vt:lpstr>
      <vt:lpstr>Aptos Display</vt:lpstr>
      <vt:lpstr>Arial</vt:lpstr>
      <vt:lpstr>Calibri</vt:lpstr>
      <vt:lpstr>HELVETICA</vt:lpstr>
      <vt:lpstr>Office Theme</vt:lpstr>
      <vt:lpstr>PowerPoint Presentation</vt:lpstr>
      <vt:lpstr>I. THE PROPHECY OF PROMISE</vt:lpstr>
      <vt:lpstr>II. THE FULFILLMENT</vt:lpstr>
      <vt:lpstr>III. THE POWER</vt:lpstr>
      <vt:lpstr>IV. THE APPLICATION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aldrin p. velasco</dc:creator>
  <cp:lastModifiedBy>aldrin p. velasco</cp:lastModifiedBy>
  <cp:revision>1</cp:revision>
  <dcterms:created xsi:type="dcterms:W3CDTF">2025-12-06T12:12:42Z</dcterms:created>
  <dcterms:modified xsi:type="dcterms:W3CDTF">2025-12-06T12:44:54Z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efa4170-0d19-0005-0004-bc88714345d2_Enabled">
    <vt:lpwstr>true</vt:lpwstr>
  </property>
  <property fmtid="{D5CDD505-2E9C-101B-9397-08002B2CF9AE}" pid="3" name="MSIP_Label_defa4170-0d19-0005-0004-bc88714345d2_SetDate">
    <vt:lpwstr>2025-12-06T12:44:35Z</vt:lpwstr>
  </property>
  <property fmtid="{D5CDD505-2E9C-101B-9397-08002B2CF9AE}" pid="4" name="MSIP_Label_defa4170-0d19-0005-0004-bc88714345d2_Method">
    <vt:lpwstr>Standard</vt:lpwstr>
  </property>
  <property fmtid="{D5CDD505-2E9C-101B-9397-08002B2CF9AE}" pid="5" name="MSIP_Label_defa4170-0d19-0005-0004-bc88714345d2_Name">
    <vt:lpwstr>defa4170-0d19-0005-0004-bc88714345d2</vt:lpwstr>
  </property>
  <property fmtid="{D5CDD505-2E9C-101B-9397-08002B2CF9AE}" pid="6" name="MSIP_Label_defa4170-0d19-0005-0004-bc88714345d2_SiteId">
    <vt:lpwstr>5bba6f09-88d2-46d2-8d47-50a8aea8b07c</vt:lpwstr>
  </property>
  <property fmtid="{D5CDD505-2E9C-101B-9397-08002B2CF9AE}" pid="7" name="MSIP_Label_defa4170-0d19-0005-0004-bc88714345d2_ActionId">
    <vt:lpwstr>3d539dbb-98ba-467e-8a84-f22b6f004f2f</vt:lpwstr>
  </property>
  <property fmtid="{D5CDD505-2E9C-101B-9397-08002B2CF9AE}" pid="8" name="MSIP_Label_defa4170-0d19-0005-0004-bc88714345d2_ContentBits">
    <vt:lpwstr>0</vt:lpwstr>
  </property>
  <property fmtid="{D5CDD505-2E9C-101B-9397-08002B2CF9AE}" pid="9" name="MSIP_Label_defa4170-0d19-0005-0004-bc88714345d2_Tag">
    <vt:lpwstr>10, 3, 0, 1</vt:lpwstr>
  </property>
</Properties>
</file>