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56" r:id="rId4"/>
    <p:sldId id="258" r:id="rId5"/>
    <p:sldId id="268" r:id="rId6"/>
    <p:sldId id="269" r:id="rId7"/>
    <p:sldId id="27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36" autoAdjust="0"/>
    <p:restoredTop sz="94660"/>
  </p:normalViewPr>
  <p:slideViewPr>
    <p:cSldViewPr snapToGrid="0" showGuides="1">
      <p:cViewPr>
        <p:scale>
          <a:sx n="50" d="100"/>
          <a:sy n="50" d="100"/>
        </p:scale>
        <p:origin x="372" y="3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E11A-DC5F-4E9C-7544-C75EC58E0A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7781BD-B54F-380C-2AE5-BE8EBB05B9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3D7643-5EBD-74AE-9F67-E4D0AE88357C}"/>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CB417E62-7ABD-8CA3-AA0C-FE2B129E2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33042-49E9-73A0-B13A-5C641A5F51D6}"/>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254994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7BBC0-B48F-C7CF-3325-8DAE9EF9C9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D17ABD-0952-C110-FF82-330288967C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A6605-44D0-B375-90E4-F257976D804E}"/>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6058DE84-92F9-EA14-9B0D-70DC7DD3CD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7948B-B6FF-5598-FF04-3AA4A3040A80}"/>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3979004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1417C-B2C0-5C67-333D-6FA60BE798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A4F753-2B73-9E83-B3B0-4FA5EBF9C8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F6E291-81C6-F48F-19C9-50E91301FB40}"/>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E60E96DB-9E7C-73C4-B9C0-E786CD797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C3FB8-A557-38F5-B52F-D35E2BC6DE99}"/>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92647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DBBE-5A10-F252-A34A-81A0B37168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5C6FAD-8F24-36BF-C9E4-3AB62F243E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46988E-E694-8EBB-8DB0-F7F3758AD6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8B99DF-ACA8-6190-15A6-EE9DC42575A3}"/>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6" name="Footer Placeholder 5">
            <a:extLst>
              <a:ext uri="{FF2B5EF4-FFF2-40B4-BE49-F238E27FC236}">
                <a16:creationId xmlns:a16="http://schemas.microsoft.com/office/drawing/2014/main" id="{1B6C1FA7-41FA-F8A1-B8ED-AC9F707293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73A7BC-92FD-16C0-6C57-C2C710E153E8}"/>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3066598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06A0-020D-259B-5A2A-C46487E180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D6DE25-620D-9F60-96D9-59A1D78FD6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375685-218B-924D-3807-4D224374FB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4CC559-9C7D-BD49-1D7E-AB01BC049D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DB7F6-F50C-516E-29EC-AB3EA30FC4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45F85A-0FE3-BBBF-544F-A30F2EB42EC9}"/>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8" name="Footer Placeholder 7">
            <a:extLst>
              <a:ext uri="{FF2B5EF4-FFF2-40B4-BE49-F238E27FC236}">
                <a16:creationId xmlns:a16="http://schemas.microsoft.com/office/drawing/2014/main" id="{231C8850-2E80-BBDA-47E9-DED21D2D63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7E5052-C38A-0642-4540-B2DE15616298}"/>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1854177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E8322-BD80-8841-8B4D-7B7B502257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91F69-3F9C-664A-10C7-084E389759D5}"/>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4" name="Footer Placeholder 3">
            <a:extLst>
              <a:ext uri="{FF2B5EF4-FFF2-40B4-BE49-F238E27FC236}">
                <a16:creationId xmlns:a16="http://schemas.microsoft.com/office/drawing/2014/main" id="{5F43A4AE-87B0-768A-0FCF-2384ADF5AC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7B0A4A-0592-255B-1367-1ECCAF0B2E58}"/>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190289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97BAEA-6232-5CBC-6B52-EFF3918FFA33}"/>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3" name="Footer Placeholder 2">
            <a:extLst>
              <a:ext uri="{FF2B5EF4-FFF2-40B4-BE49-F238E27FC236}">
                <a16:creationId xmlns:a16="http://schemas.microsoft.com/office/drawing/2014/main" id="{61F3CA5B-FC19-49E2-FC21-57AF1DBA7D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C0E439-0F15-A066-6272-F37BFE333525}"/>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1199107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9D04-EC3F-0509-8290-1FAE0AD272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D610DD-2A8E-DBB8-E322-0EC8638D44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4EE33E-F281-965C-29DE-C602114D3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72F8F8-0D91-7290-3407-8548BE54F480}"/>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6" name="Footer Placeholder 5">
            <a:extLst>
              <a:ext uri="{FF2B5EF4-FFF2-40B4-BE49-F238E27FC236}">
                <a16:creationId xmlns:a16="http://schemas.microsoft.com/office/drawing/2014/main" id="{27BCBE1C-FBE6-7828-2C5A-766804835D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F465A-E937-E293-95A4-60ECF8595A35}"/>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68450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F44BF-6E0B-1D32-DE1F-F0BC24EC73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DE4961-80A7-E31D-387A-E4791F0A9A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90F3E0-E0B3-671A-FA20-89AF5FFA1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C83D81-5BEA-817E-8259-721355834D21}"/>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6" name="Footer Placeholder 5">
            <a:extLst>
              <a:ext uri="{FF2B5EF4-FFF2-40B4-BE49-F238E27FC236}">
                <a16:creationId xmlns:a16="http://schemas.microsoft.com/office/drawing/2014/main" id="{41397B7B-C768-F8D2-46D6-2412C06FBF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1E328E-4B99-E885-E90E-0FE94DD30783}"/>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3725630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D9C1-424A-1EF4-8BAC-ADE9B425FC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65CEA0-DEE4-FFF8-FBB5-FC3E30744A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C2352-7524-2CFA-25C1-C346EC40E027}"/>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44A05085-3D8A-E3F2-F4F7-73EAA5535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EA313B-2EFD-9F81-B421-2958977C56D4}"/>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1786209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DEE97F-8763-82BC-BF2E-A88780393A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93954D-8088-7FA1-4C81-C8838682CC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C091C6-BE7C-3EA9-FB73-F6D3C40F9650}"/>
              </a:ext>
            </a:extLst>
          </p:cNvPr>
          <p:cNvSpPr>
            <a:spLocks noGrp="1"/>
          </p:cNvSpPr>
          <p:nvPr>
            <p:ph type="dt" sz="half" idx="10"/>
          </p:nvPr>
        </p:nvSpPr>
        <p:spPr/>
        <p:txBody>
          <a:body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8E5E030C-0354-DF13-9BFA-910EB3942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C018E-52A3-71E7-D216-3AC8D51C6856}"/>
              </a:ext>
            </a:extLst>
          </p:cNvPr>
          <p:cNvSpPr>
            <a:spLocks noGrp="1"/>
          </p:cNvSpPr>
          <p:nvPr>
            <p:ph type="sldNum" sz="quarter" idx="12"/>
          </p:nvPr>
        </p:nvSpPr>
        <p:spPr/>
        <p:txBody>
          <a:bodyPr/>
          <a:lstStyle/>
          <a:p>
            <a:fld id="{B84128FA-A8DC-48F9-931E-60FCF7B17687}" type="slidenum">
              <a:rPr lang="en-US" smtClean="0"/>
              <a:t>‹#›</a:t>
            </a:fld>
            <a:endParaRPr lang="en-US"/>
          </a:p>
        </p:txBody>
      </p:sp>
    </p:spTree>
    <p:extLst>
      <p:ext uri="{BB962C8B-B14F-4D97-AF65-F5344CB8AC3E}">
        <p14:creationId xmlns:p14="http://schemas.microsoft.com/office/powerpoint/2010/main" val="2228028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EDD734-062C-DD6B-03AF-FAB2970663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DD0E89-BBC5-8394-31DB-70489C5ED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F8FE06-AB12-9F09-70AE-E031C3B02B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49FBBE-F1B1-4D4E-AF72-BAB2617A5BDC}" type="datetimeFigureOut">
              <a:rPr lang="en-US" smtClean="0"/>
              <a:t>12/20/2025</a:t>
            </a:fld>
            <a:endParaRPr lang="en-US"/>
          </a:p>
        </p:txBody>
      </p:sp>
      <p:sp>
        <p:nvSpPr>
          <p:cNvPr id="5" name="Footer Placeholder 4">
            <a:extLst>
              <a:ext uri="{FF2B5EF4-FFF2-40B4-BE49-F238E27FC236}">
                <a16:creationId xmlns:a16="http://schemas.microsoft.com/office/drawing/2014/main" id="{4FFAFCD9-72A3-C61E-D7F8-CA70DDD468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D811F0-2A5E-7176-1E9D-DEB93C0A5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128FA-A8DC-48F9-931E-60FCF7B17687}" type="slidenum">
              <a:rPr lang="en-US" smtClean="0"/>
              <a:t>‹#›</a:t>
            </a:fld>
            <a:endParaRPr lang="en-US"/>
          </a:p>
        </p:txBody>
      </p:sp>
    </p:spTree>
    <p:extLst>
      <p:ext uri="{BB962C8B-B14F-4D97-AF65-F5344CB8AC3E}">
        <p14:creationId xmlns:p14="http://schemas.microsoft.com/office/powerpoint/2010/main" val="3794252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9300-ADE0-5B74-8BB6-6F1DC65C7191}"/>
              </a:ext>
            </a:extLst>
          </p:cNvPr>
          <p:cNvSpPr>
            <a:spLocks noGrp="1"/>
          </p:cNvSpPr>
          <p:nvPr>
            <p:ph type="title"/>
          </p:nvPr>
        </p:nvSpPr>
        <p:spPr>
          <a:xfrm>
            <a:off x="427891" y="95250"/>
            <a:ext cx="10515600" cy="1325563"/>
          </a:xfrm>
        </p:spPr>
        <p:txBody>
          <a:bodyPr/>
          <a:lstStyle/>
          <a:p>
            <a:endParaRPr lang="en-US" dirty="0"/>
          </a:p>
        </p:txBody>
      </p:sp>
      <p:pic>
        <p:nvPicPr>
          <p:cNvPr id="6" name="Content Placeholder 5">
            <a:extLst>
              <a:ext uri="{FF2B5EF4-FFF2-40B4-BE49-F238E27FC236}">
                <a16:creationId xmlns:a16="http://schemas.microsoft.com/office/drawing/2014/main" id="{D1144ED3-6A7D-5D06-7296-8D67DAAE6FA8}"/>
              </a:ext>
            </a:extLst>
          </p:cNvPr>
          <p:cNvPicPr>
            <a:picLocks noGrp="1" noChangeAspect="1"/>
          </p:cNvPicPr>
          <p:nvPr>
            <p:ph idx="1"/>
          </p:nvPr>
        </p:nvPicPr>
        <p:blipFill rotWithShape="1">
          <a:blip r:embed="rId2"/>
          <a:srcRect l="22537" t="296" r="-4347" b="-296"/>
          <a:stretch>
            <a:fillRect/>
          </a:stretch>
        </p:blipFill>
        <p:spPr>
          <a:xfrm>
            <a:off x="-2939727" y="0"/>
            <a:ext cx="16135350" cy="7879146"/>
          </a:xfrm>
          <a:prstGeom prst="rect">
            <a:avLst/>
          </a:prstGeom>
        </p:spPr>
      </p:pic>
      <p:sp>
        <p:nvSpPr>
          <p:cNvPr id="5" name="AutoShape 4">
            <a:extLst>
              <a:ext uri="{FF2B5EF4-FFF2-40B4-BE49-F238E27FC236}">
                <a16:creationId xmlns:a16="http://schemas.microsoft.com/office/drawing/2014/main" id="{A4D68781-31CE-7F2E-FAAD-9F8E8C899C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A5C7C49-9F8D-1CC7-A49D-8A27D950D838}"/>
              </a:ext>
            </a:extLst>
          </p:cNvPr>
          <p:cNvSpPr txBox="1"/>
          <p:nvPr/>
        </p:nvSpPr>
        <p:spPr>
          <a:xfrm>
            <a:off x="1141123" y="152668"/>
            <a:ext cx="11050877" cy="6247864"/>
          </a:xfrm>
          <a:prstGeom prst="rect">
            <a:avLst/>
          </a:prstGeom>
          <a:noFill/>
        </p:spPr>
        <p:txBody>
          <a:bodyPr wrap="square" rtlCol="0">
            <a:spAutoFit/>
          </a:bodyPr>
          <a:lstStyle/>
          <a:p>
            <a:pPr algn="ctr"/>
            <a:r>
              <a:rPr lang="en-US" sz="5000" dirty="0"/>
              <a:t>A voice of one calling: 'In the wilderness prepare the way for the LORD; make straight in the desert a highway for our God,'" calling for spiritual readiness for God's arrival, often fulfilled by John the Baptist as the precursor to Jesus, symbolizing repentance and making a path for divine presence.</a:t>
            </a:r>
            <a:endParaRPr lang="en-US" sz="5000" b="1" dirty="0">
              <a:latin typeface="MonTSERRAT" panose="00000500000000000000" pitchFamily="2" charset="0"/>
              <a:cs typeface="HELVETICA" panose="020B0604020202020204" pitchFamily="34" charset="0"/>
            </a:endParaRPr>
          </a:p>
        </p:txBody>
      </p:sp>
      <p:sp>
        <p:nvSpPr>
          <p:cNvPr id="3" name="TextBox 2">
            <a:extLst>
              <a:ext uri="{FF2B5EF4-FFF2-40B4-BE49-F238E27FC236}">
                <a16:creationId xmlns:a16="http://schemas.microsoft.com/office/drawing/2014/main" id="{F97E1A88-2BB7-B37F-8E56-30F873742A90}"/>
              </a:ext>
            </a:extLst>
          </p:cNvPr>
          <p:cNvSpPr txBox="1"/>
          <p:nvPr/>
        </p:nvSpPr>
        <p:spPr>
          <a:xfrm>
            <a:off x="6666561" y="6199257"/>
            <a:ext cx="7509932" cy="707886"/>
          </a:xfrm>
          <a:prstGeom prst="rect">
            <a:avLst/>
          </a:prstGeom>
          <a:noFill/>
        </p:spPr>
        <p:txBody>
          <a:bodyPr wrap="square">
            <a:spAutoFit/>
          </a:bodyPr>
          <a:lstStyle/>
          <a:p>
            <a:pPr algn="ctr"/>
            <a:r>
              <a:rPr lang="en-US" sz="4000" b="1" dirty="0">
                <a:latin typeface="Garamond" panose="02020404030301010803" pitchFamily="18" charset="0"/>
              </a:rPr>
              <a:t>ISAIAH 40:3</a:t>
            </a:r>
          </a:p>
        </p:txBody>
      </p:sp>
    </p:spTree>
    <p:extLst>
      <p:ext uri="{BB962C8B-B14F-4D97-AF65-F5344CB8AC3E}">
        <p14:creationId xmlns:p14="http://schemas.microsoft.com/office/powerpoint/2010/main" val="322560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9300-ADE0-5B74-8BB6-6F1DC65C7191}"/>
              </a:ext>
            </a:extLst>
          </p:cNvPr>
          <p:cNvSpPr>
            <a:spLocks noGrp="1"/>
          </p:cNvSpPr>
          <p:nvPr>
            <p:ph type="title"/>
          </p:nvPr>
        </p:nvSpPr>
        <p:spPr>
          <a:xfrm>
            <a:off x="427891" y="95250"/>
            <a:ext cx="10515600" cy="1325563"/>
          </a:xfrm>
        </p:spPr>
        <p:txBody>
          <a:bodyPr/>
          <a:lstStyle/>
          <a:p>
            <a:endParaRPr lang="en-US" dirty="0"/>
          </a:p>
        </p:txBody>
      </p:sp>
      <p:pic>
        <p:nvPicPr>
          <p:cNvPr id="6" name="Content Placeholder 5">
            <a:extLst>
              <a:ext uri="{FF2B5EF4-FFF2-40B4-BE49-F238E27FC236}">
                <a16:creationId xmlns:a16="http://schemas.microsoft.com/office/drawing/2014/main" id="{D1144ED3-6A7D-5D06-7296-8D67DAAE6FA8}"/>
              </a:ext>
            </a:extLst>
          </p:cNvPr>
          <p:cNvPicPr>
            <a:picLocks noGrp="1" noChangeAspect="1"/>
          </p:cNvPicPr>
          <p:nvPr>
            <p:ph idx="1"/>
          </p:nvPr>
        </p:nvPicPr>
        <p:blipFill rotWithShape="1">
          <a:blip r:embed="rId2"/>
          <a:srcRect l="9422"/>
          <a:stretch/>
        </p:blipFill>
        <p:spPr>
          <a:xfrm>
            <a:off x="-3238499" y="-22079"/>
            <a:ext cx="15430500" cy="7879146"/>
          </a:xfrm>
          <a:prstGeom prst="rect">
            <a:avLst/>
          </a:prstGeom>
        </p:spPr>
      </p:pic>
      <p:sp>
        <p:nvSpPr>
          <p:cNvPr id="5" name="AutoShape 4">
            <a:extLst>
              <a:ext uri="{FF2B5EF4-FFF2-40B4-BE49-F238E27FC236}">
                <a16:creationId xmlns:a16="http://schemas.microsoft.com/office/drawing/2014/main" id="{A4D68781-31CE-7F2E-FAAD-9F8E8C899C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A5C7C49-9F8D-1CC7-A49D-8A27D950D838}"/>
              </a:ext>
            </a:extLst>
          </p:cNvPr>
          <p:cNvSpPr txBox="1"/>
          <p:nvPr/>
        </p:nvSpPr>
        <p:spPr>
          <a:xfrm>
            <a:off x="1141123" y="507243"/>
            <a:ext cx="11050877" cy="2800767"/>
          </a:xfrm>
          <a:prstGeom prst="rect">
            <a:avLst/>
          </a:prstGeom>
          <a:noFill/>
        </p:spPr>
        <p:txBody>
          <a:bodyPr wrap="square" rtlCol="0">
            <a:spAutoFit/>
          </a:bodyPr>
          <a:lstStyle/>
          <a:p>
            <a:pPr algn="ctr"/>
            <a:r>
              <a:rPr lang="en-US" sz="8800" b="1" dirty="0">
                <a:latin typeface="MonTSERRAT" panose="00000500000000000000" pitchFamily="2" charset="0"/>
                <a:cs typeface="HELVETICA" panose="020B0604020202020204" pitchFamily="34" charset="0"/>
              </a:rPr>
              <a:t>PREPARING</a:t>
            </a:r>
          </a:p>
          <a:p>
            <a:pPr algn="ctr"/>
            <a:r>
              <a:rPr lang="en-US" sz="8800" b="1" dirty="0">
                <a:latin typeface="MonTSERRAT" panose="00000500000000000000" pitchFamily="2" charset="0"/>
                <a:cs typeface="HELVETICA" panose="020B0604020202020204" pitchFamily="34" charset="0"/>
              </a:rPr>
              <a:t>GOD’S WAY</a:t>
            </a:r>
          </a:p>
        </p:txBody>
      </p:sp>
      <p:sp>
        <p:nvSpPr>
          <p:cNvPr id="8" name="TextBox 7">
            <a:extLst>
              <a:ext uri="{FF2B5EF4-FFF2-40B4-BE49-F238E27FC236}">
                <a16:creationId xmlns:a16="http://schemas.microsoft.com/office/drawing/2014/main" id="{500C17DE-5A02-5268-4BF3-E248C5E90F86}"/>
              </a:ext>
            </a:extLst>
          </p:cNvPr>
          <p:cNvSpPr txBox="1"/>
          <p:nvPr/>
        </p:nvSpPr>
        <p:spPr>
          <a:xfrm>
            <a:off x="4436533" y="5594685"/>
            <a:ext cx="7755467" cy="584775"/>
          </a:xfrm>
          <a:prstGeom prst="rect">
            <a:avLst/>
          </a:prstGeom>
          <a:noFill/>
        </p:spPr>
        <p:txBody>
          <a:bodyPr wrap="square" rtlCol="0">
            <a:spAutoFit/>
          </a:bodyPr>
          <a:lstStyle/>
          <a:p>
            <a:pPr algn="ctr"/>
            <a:r>
              <a:rPr lang="en-US" sz="3200" b="1" dirty="0">
                <a:latin typeface="Garamond" panose="02020404030301010803" pitchFamily="18" charset="0"/>
              </a:rPr>
              <a:t>ISAIAH 40:3</a:t>
            </a:r>
          </a:p>
        </p:txBody>
      </p:sp>
      <p:sp>
        <p:nvSpPr>
          <p:cNvPr id="10" name="TextBox 9">
            <a:extLst>
              <a:ext uri="{FF2B5EF4-FFF2-40B4-BE49-F238E27FC236}">
                <a16:creationId xmlns:a16="http://schemas.microsoft.com/office/drawing/2014/main" id="{195D9579-0ABB-1894-E6C9-47B8588BA6B5}"/>
              </a:ext>
            </a:extLst>
          </p:cNvPr>
          <p:cNvSpPr txBox="1"/>
          <p:nvPr/>
        </p:nvSpPr>
        <p:spPr>
          <a:xfrm>
            <a:off x="4436533" y="6179460"/>
            <a:ext cx="7509932" cy="553998"/>
          </a:xfrm>
          <a:prstGeom prst="rect">
            <a:avLst/>
          </a:prstGeom>
          <a:noFill/>
        </p:spPr>
        <p:txBody>
          <a:bodyPr wrap="square">
            <a:spAutoFit/>
          </a:bodyPr>
          <a:lstStyle/>
          <a:p>
            <a:pPr algn="ctr"/>
            <a:r>
              <a:rPr lang="en-US" sz="3000" b="1" dirty="0">
                <a:latin typeface="Garamond" panose="02020404030301010803" pitchFamily="18" charset="0"/>
              </a:rPr>
              <a:t>SIS. LIEZEL GILVA</a:t>
            </a:r>
          </a:p>
        </p:txBody>
      </p:sp>
    </p:spTree>
    <p:extLst>
      <p:ext uri="{BB962C8B-B14F-4D97-AF65-F5344CB8AC3E}">
        <p14:creationId xmlns:p14="http://schemas.microsoft.com/office/powerpoint/2010/main" val="252278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8000"/>
            <a:lum/>
            <a:extLst>
              <a:ext uri="{BEBA8EAE-BF5A-486C-A8C5-ECC9F3942E4B}">
                <a14:imgProps xmlns:a14="http://schemas.microsoft.com/office/drawing/2010/main">
                  <a14:imgLayer r:embed="rId3">
                    <a14:imgEffect>
                      <a14:saturation sat="136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3E5077-4B24-93E9-B201-F0DC77E00C2B}"/>
              </a:ext>
            </a:extLst>
          </p:cNvPr>
          <p:cNvPicPr>
            <a:picLocks noChangeAspect="1"/>
          </p:cNvPicPr>
          <p:nvPr/>
        </p:nvPicPr>
        <p:blipFill>
          <a:blip r:embed="rId4"/>
          <a:stretch>
            <a:fillRect/>
          </a:stretch>
        </p:blipFill>
        <p:spPr>
          <a:xfrm>
            <a:off x="1" y="0"/>
            <a:ext cx="4743450" cy="6884500"/>
          </a:xfrm>
          <a:prstGeom prst="rect">
            <a:avLst/>
          </a:prstGeom>
          <a:effectLst>
            <a:glow rad="127000">
              <a:schemeClr val="accent1">
                <a:alpha val="0"/>
              </a:schemeClr>
            </a:glow>
          </a:effectLst>
        </p:spPr>
      </p:pic>
      <p:sp>
        <p:nvSpPr>
          <p:cNvPr id="2" name="Title 1">
            <a:extLst>
              <a:ext uri="{FF2B5EF4-FFF2-40B4-BE49-F238E27FC236}">
                <a16:creationId xmlns:a16="http://schemas.microsoft.com/office/drawing/2014/main" id="{9E6BC15E-9E21-D07D-F164-5C4915824054}"/>
              </a:ext>
            </a:extLst>
          </p:cNvPr>
          <p:cNvSpPr>
            <a:spLocks noGrp="1"/>
          </p:cNvSpPr>
          <p:nvPr>
            <p:ph type="ctrTitle"/>
          </p:nvPr>
        </p:nvSpPr>
        <p:spPr>
          <a:xfrm>
            <a:off x="2404535" y="3442250"/>
            <a:ext cx="9144000" cy="2387600"/>
          </a:xfrm>
        </p:spPr>
        <p:txBody>
          <a:bodyPr/>
          <a:lstStyle/>
          <a:p>
            <a:endParaRPr lang="en-US" dirty="0"/>
          </a:p>
        </p:txBody>
      </p:sp>
      <p:sp>
        <p:nvSpPr>
          <p:cNvPr id="3" name="Subtitle 2">
            <a:extLst>
              <a:ext uri="{FF2B5EF4-FFF2-40B4-BE49-F238E27FC236}">
                <a16:creationId xmlns:a16="http://schemas.microsoft.com/office/drawing/2014/main" id="{BE2380B3-84A7-B9C1-B45B-C0F84834509B}"/>
              </a:ext>
            </a:extLst>
          </p:cNvPr>
          <p:cNvSpPr>
            <a:spLocks noGrp="1"/>
          </p:cNvSpPr>
          <p:nvPr>
            <p:ph type="subTitle" idx="1"/>
          </p:nvPr>
        </p:nvSpPr>
        <p:spPr>
          <a:xfrm>
            <a:off x="3731684" y="1379538"/>
            <a:ext cx="9144000" cy="1655762"/>
          </a:xfrm>
        </p:spPr>
        <p:txBody>
          <a:bodyPr>
            <a:noAutofit/>
          </a:bodyPr>
          <a:lstStyle/>
          <a:p>
            <a:pPr marL="1371600" indent="-1371600" algn="ctr">
              <a:buAutoNum type="romanUcPeriod"/>
            </a:pPr>
            <a:endParaRPr lang="en-US" sz="7000" b="1" dirty="0">
              <a:latin typeface="Garamond" panose="02020404030301010803" pitchFamily="18" charset="0"/>
            </a:endParaRPr>
          </a:p>
          <a:p>
            <a:pPr marL="1143000" indent="-1143000" algn="ctr">
              <a:buAutoNum type="romanUcPeriod"/>
            </a:pPr>
            <a:r>
              <a:rPr lang="en-US" sz="7000" b="1" dirty="0">
                <a:latin typeface="Garamond" panose="02020404030301010803" pitchFamily="18" charset="0"/>
              </a:rPr>
              <a:t>PROPHETIC</a:t>
            </a:r>
          </a:p>
          <a:p>
            <a:pPr algn="ctr"/>
            <a:r>
              <a:rPr lang="en-US" sz="7000" b="1" dirty="0">
                <a:latin typeface="Garamond" panose="02020404030301010803" pitchFamily="18" charset="0"/>
              </a:rPr>
              <a:t> CALL</a:t>
            </a:r>
          </a:p>
        </p:txBody>
      </p:sp>
    </p:spTree>
    <p:extLst>
      <p:ext uri="{BB962C8B-B14F-4D97-AF65-F5344CB8AC3E}">
        <p14:creationId xmlns:p14="http://schemas.microsoft.com/office/powerpoint/2010/main" val="379286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0BDAE05A-C651-BC42-D229-87551B91CD28}"/>
              </a:ext>
            </a:extLst>
          </p:cNvPr>
          <p:cNvPicPr>
            <a:picLocks noGrp="1" noChangeAspect="1"/>
          </p:cNvPicPr>
          <p:nvPr>
            <p:ph idx="1"/>
          </p:nvPr>
        </p:nvPicPr>
        <p:blipFill rotWithShape="1">
          <a:blip r:embed="rId2">
            <a:alphaModFix amt="50000"/>
          </a:blip>
          <a:srcRect l="-469" t="7025" r="469" b="6973"/>
          <a:stretch>
            <a:fillRect/>
          </a:stretch>
        </p:blipFill>
        <p:spPr>
          <a:xfrm>
            <a:off x="20" y="1"/>
            <a:ext cx="12191980" cy="6857999"/>
          </a:xfrm>
          <a:prstGeom prst="rect">
            <a:avLst/>
          </a:prstGeom>
        </p:spPr>
      </p:pic>
      <p:sp>
        <p:nvSpPr>
          <p:cNvPr id="5" name="TextBox 4">
            <a:extLst>
              <a:ext uri="{FF2B5EF4-FFF2-40B4-BE49-F238E27FC236}">
                <a16:creationId xmlns:a16="http://schemas.microsoft.com/office/drawing/2014/main" id="{256ABC0A-9E22-06F9-7C15-3F607E0C695E}"/>
              </a:ext>
            </a:extLst>
          </p:cNvPr>
          <p:cNvSpPr txBox="1"/>
          <p:nvPr/>
        </p:nvSpPr>
        <p:spPr>
          <a:xfrm>
            <a:off x="4171950" y="1827212"/>
            <a:ext cx="9144000" cy="290051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6000" b="1" dirty="0">
                <a:ln w="22225">
                  <a:solidFill>
                    <a:schemeClr val="tx1"/>
                  </a:solidFill>
                  <a:miter lim="800000"/>
                </a:ln>
                <a:solidFill>
                  <a:srgbClr val="FFFFFF"/>
                </a:solidFill>
                <a:latin typeface="+mj-lt"/>
                <a:ea typeface="+mj-ea"/>
                <a:cs typeface="+mj-cs"/>
              </a:rPr>
              <a:t>II. </a:t>
            </a:r>
          </a:p>
          <a:p>
            <a:pPr algn="ctr">
              <a:lnSpc>
                <a:spcPct val="90000"/>
              </a:lnSpc>
              <a:spcBef>
                <a:spcPct val="0"/>
              </a:spcBef>
              <a:spcAft>
                <a:spcPts val="600"/>
              </a:spcAft>
            </a:pPr>
            <a:r>
              <a:rPr lang="en-US" sz="6000" b="1" dirty="0">
                <a:ln w="22225">
                  <a:solidFill>
                    <a:schemeClr val="tx1"/>
                  </a:solidFill>
                  <a:miter lim="800000"/>
                </a:ln>
                <a:solidFill>
                  <a:srgbClr val="FFFFFF"/>
                </a:solidFill>
                <a:latin typeface="+mj-lt"/>
                <a:ea typeface="+mj-ea"/>
                <a:cs typeface="+mj-cs"/>
              </a:rPr>
              <a:t>SPIRITUAL </a:t>
            </a:r>
          </a:p>
          <a:p>
            <a:pPr algn="ctr">
              <a:lnSpc>
                <a:spcPct val="90000"/>
              </a:lnSpc>
              <a:spcBef>
                <a:spcPct val="0"/>
              </a:spcBef>
              <a:spcAft>
                <a:spcPts val="600"/>
              </a:spcAft>
            </a:pPr>
            <a:r>
              <a:rPr lang="en-US" sz="6000" b="1" dirty="0">
                <a:ln w="22225">
                  <a:solidFill>
                    <a:schemeClr val="tx1"/>
                  </a:solidFill>
                  <a:miter lim="800000"/>
                </a:ln>
                <a:solidFill>
                  <a:srgbClr val="FFFFFF"/>
                </a:solidFill>
                <a:latin typeface="+mj-lt"/>
                <a:ea typeface="+mj-ea"/>
                <a:cs typeface="+mj-cs"/>
              </a:rPr>
              <a:t>PREPARATION </a:t>
            </a:r>
          </a:p>
          <a:p>
            <a:pPr algn="ctr">
              <a:lnSpc>
                <a:spcPct val="90000"/>
              </a:lnSpc>
              <a:spcBef>
                <a:spcPct val="0"/>
              </a:spcBef>
              <a:spcAft>
                <a:spcPts val="600"/>
              </a:spcAft>
            </a:pPr>
            <a:r>
              <a:rPr lang="en-US" sz="6000" b="1" dirty="0">
                <a:ln w="22225">
                  <a:solidFill>
                    <a:schemeClr val="tx1"/>
                  </a:solidFill>
                  <a:miter lim="800000"/>
                </a:ln>
                <a:solidFill>
                  <a:srgbClr val="FFFFFF"/>
                </a:solidFill>
                <a:latin typeface="+mj-lt"/>
                <a:ea typeface="+mj-ea"/>
                <a:cs typeface="+mj-cs"/>
              </a:rPr>
              <a:t>AND SEPARATION </a:t>
            </a:r>
          </a:p>
        </p:txBody>
      </p:sp>
    </p:spTree>
    <p:extLst>
      <p:ext uri="{BB962C8B-B14F-4D97-AF65-F5344CB8AC3E}">
        <p14:creationId xmlns:p14="http://schemas.microsoft.com/office/powerpoint/2010/main" val="31022819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9300-ADE0-5B74-8BB6-6F1DC65C7191}"/>
              </a:ext>
            </a:extLst>
          </p:cNvPr>
          <p:cNvSpPr>
            <a:spLocks noGrp="1"/>
          </p:cNvSpPr>
          <p:nvPr>
            <p:ph type="title"/>
          </p:nvPr>
        </p:nvSpPr>
        <p:spPr>
          <a:xfrm>
            <a:off x="427891" y="95250"/>
            <a:ext cx="10515600" cy="1325563"/>
          </a:xfrm>
        </p:spPr>
        <p:txBody>
          <a:bodyPr/>
          <a:lstStyle/>
          <a:p>
            <a:endParaRPr lang="en-US" dirty="0"/>
          </a:p>
        </p:txBody>
      </p:sp>
      <p:pic>
        <p:nvPicPr>
          <p:cNvPr id="6" name="Content Placeholder 5">
            <a:extLst>
              <a:ext uri="{FF2B5EF4-FFF2-40B4-BE49-F238E27FC236}">
                <a16:creationId xmlns:a16="http://schemas.microsoft.com/office/drawing/2014/main" id="{D1144ED3-6A7D-5D06-7296-8D67DAAE6FA8}"/>
              </a:ext>
            </a:extLst>
          </p:cNvPr>
          <p:cNvPicPr>
            <a:picLocks noGrp="1" noChangeAspect="1"/>
          </p:cNvPicPr>
          <p:nvPr>
            <p:ph idx="1"/>
          </p:nvPr>
        </p:nvPicPr>
        <p:blipFill rotWithShape="1">
          <a:blip r:embed="rId2"/>
          <a:srcRect l="9422"/>
          <a:stretch/>
        </p:blipFill>
        <p:spPr>
          <a:xfrm>
            <a:off x="-5672667" y="-997863"/>
            <a:ext cx="17864667" cy="7879146"/>
          </a:xfrm>
          <a:prstGeom prst="rect">
            <a:avLst/>
          </a:prstGeom>
        </p:spPr>
      </p:pic>
      <p:sp>
        <p:nvSpPr>
          <p:cNvPr id="5" name="AutoShape 4">
            <a:extLst>
              <a:ext uri="{FF2B5EF4-FFF2-40B4-BE49-F238E27FC236}">
                <a16:creationId xmlns:a16="http://schemas.microsoft.com/office/drawing/2014/main" id="{A4D68781-31CE-7F2E-FAAD-9F8E8C899C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A5C7C49-9F8D-1CC7-A49D-8A27D950D838}"/>
              </a:ext>
            </a:extLst>
          </p:cNvPr>
          <p:cNvSpPr txBox="1"/>
          <p:nvPr/>
        </p:nvSpPr>
        <p:spPr>
          <a:xfrm>
            <a:off x="1141123" y="758031"/>
            <a:ext cx="11050877" cy="3785652"/>
          </a:xfrm>
          <a:prstGeom prst="rect">
            <a:avLst/>
          </a:prstGeom>
          <a:noFill/>
        </p:spPr>
        <p:txBody>
          <a:bodyPr wrap="square" rtlCol="0">
            <a:spAutoFit/>
          </a:bodyPr>
          <a:lstStyle/>
          <a:p>
            <a:pPr algn="ctr"/>
            <a:r>
              <a:rPr lang="en-US" sz="6000" b="1" dirty="0"/>
              <a:t>Be alert and of sober mind. Your enemy the devil prowls around like a roaring lion looking for someone to devour.</a:t>
            </a:r>
            <a:endParaRPr lang="en-US" sz="6000" b="1" dirty="0">
              <a:latin typeface="MonTSERRAT" panose="00000500000000000000" pitchFamily="2" charset="0"/>
              <a:cs typeface="HELVETICA" panose="020B0604020202020204" pitchFamily="34" charset="0"/>
            </a:endParaRPr>
          </a:p>
        </p:txBody>
      </p:sp>
      <p:sp>
        <p:nvSpPr>
          <p:cNvPr id="3" name="TextBox 2">
            <a:extLst>
              <a:ext uri="{FF2B5EF4-FFF2-40B4-BE49-F238E27FC236}">
                <a16:creationId xmlns:a16="http://schemas.microsoft.com/office/drawing/2014/main" id="{F97E1A88-2BB7-B37F-8E56-30F873742A90}"/>
              </a:ext>
            </a:extLst>
          </p:cNvPr>
          <p:cNvSpPr txBox="1"/>
          <p:nvPr/>
        </p:nvSpPr>
        <p:spPr>
          <a:xfrm>
            <a:off x="5685691" y="5791329"/>
            <a:ext cx="7509932" cy="646331"/>
          </a:xfrm>
          <a:prstGeom prst="rect">
            <a:avLst/>
          </a:prstGeom>
          <a:noFill/>
        </p:spPr>
        <p:txBody>
          <a:bodyPr wrap="square">
            <a:spAutoFit/>
          </a:bodyPr>
          <a:lstStyle/>
          <a:p>
            <a:pPr algn="ctr"/>
            <a:r>
              <a:rPr lang="en-US" sz="3600" b="1" dirty="0">
                <a:latin typeface="Garamond" panose="02020404030301010803" pitchFamily="18" charset="0"/>
              </a:rPr>
              <a:t>I PETER 5:8</a:t>
            </a:r>
          </a:p>
        </p:txBody>
      </p:sp>
    </p:spTree>
    <p:extLst>
      <p:ext uri="{BB962C8B-B14F-4D97-AF65-F5344CB8AC3E}">
        <p14:creationId xmlns:p14="http://schemas.microsoft.com/office/powerpoint/2010/main" val="147475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44BE-5222-105A-3D53-42159D089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4478A-9804-98A5-7773-303F69E9F566}"/>
              </a:ext>
            </a:extLst>
          </p:cNvPr>
          <p:cNvSpPr>
            <a:spLocks noGrp="1"/>
          </p:cNvSpPr>
          <p:nvPr>
            <p:ph type="title"/>
          </p:nvPr>
        </p:nvSpPr>
        <p:spPr>
          <a:xfrm>
            <a:off x="427891" y="95250"/>
            <a:ext cx="10515600" cy="1325563"/>
          </a:xfrm>
        </p:spPr>
        <p:txBody>
          <a:bodyPr/>
          <a:lstStyle/>
          <a:p>
            <a:endParaRPr lang="en-US" dirty="0"/>
          </a:p>
        </p:txBody>
      </p:sp>
      <p:pic>
        <p:nvPicPr>
          <p:cNvPr id="6" name="Content Placeholder 5">
            <a:extLst>
              <a:ext uri="{FF2B5EF4-FFF2-40B4-BE49-F238E27FC236}">
                <a16:creationId xmlns:a16="http://schemas.microsoft.com/office/drawing/2014/main" id="{EC8CA4EF-F667-4C2B-C7C2-95D49C70969B}"/>
              </a:ext>
            </a:extLst>
          </p:cNvPr>
          <p:cNvPicPr>
            <a:picLocks noGrp="1" noChangeAspect="1"/>
          </p:cNvPicPr>
          <p:nvPr>
            <p:ph idx="1"/>
          </p:nvPr>
        </p:nvPicPr>
        <p:blipFill rotWithShape="1">
          <a:blip r:embed="rId2"/>
          <a:srcRect l="9422"/>
          <a:stretch/>
        </p:blipFill>
        <p:spPr>
          <a:xfrm>
            <a:off x="-5672667" y="-997863"/>
            <a:ext cx="17864667" cy="7879146"/>
          </a:xfrm>
          <a:prstGeom prst="rect">
            <a:avLst/>
          </a:prstGeom>
        </p:spPr>
      </p:pic>
      <p:sp>
        <p:nvSpPr>
          <p:cNvPr id="5" name="AutoShape 4">
            <a:extLst>
              <a:ext uri="{FF2B5EF4-FFF2-40B4-BE49-F238E27FC236}">
                <a16:creationId xmlns:a16="http://schemas.microsoft.com/office/drawing/2014/main" id="{ED534F59-182C-5D46-4086-AFF9A72367E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DBB2FC9C-F82E-EE86-6E1B-D84592CE2A14}"/>
              </a:ext>
            </a:extLst>
          </p:cNvPr>
          <p:cNvSpPr txBox="1"/>
          <p:nvPr/>
        </p:nvSpPr>
        <p:spPr>
          <a:xfrm>
            <a:off x="1141123" y="399456"/>
            <a:ext cx="11050877" cy="4939814"/>
          </a:xfrm>
          <a:prstGeom prst="rect">
            <a:avLst/>
          </a:prstGeom>
          <a:noFill/>
        </p:spPr>
        <p:txBody>
          <a:bodyPr wrap="square" rtlCol="0">
            <a:spAutoFit/>
          </a:bodyPr>
          <a:lstStyle/>
          <a:p>
            <a:pPr algn="ctr"/>
            <a:r>
              <a:rPr lang="en-US" sz="4500" b="1" dirty="0"/>
              <a:t> the false prophet Zedekiah son of Chenaanah physically strikes the true prophet Micaiah, sarcastically asking how the Spirit of the Lord could leave him (Zedekiah) to speak through Micaiah, after Micaiah revealed God's true, negative message about King Ahab's impending defeat in battle.</a:t>
            </a:r>
            <a:endParaRPr lang="en-US" sz="4500" b="1" dirty="0">
              <a:latin typeface="MonTSERRAT" panose="00000500000000000000" pitchFamily="2" charset="0"/>
              <a:cs typeface="HELVETICA" panose="020B0604020202020204" pitchFamily="34" charset="0"/>
            </a:endParaRPr>
          </a:p>
        </p:txBody>
      </p:sp>
      <p:sp>
        <p:nvSpPr>
          <p:cNvPr id="3" name="TextBox 2">
            <a:extLst>
              <a:ext uri="{FF2B5EF4-FFF2-40B4-BE49-F238E27FC236}">
                <a16:creationId xmlns:a16="http://schemas.microsoft.com/office/drawing/2014/main" id="{64D30F86-B595-53DA-8857-91FB4DCFA27F}"/>
              </a:ext>
            </a:extLst>
          </p:cNvPr>
          <p:cNvSpPr txBox="1"/>
          <p:nvPr/>
        </p:nvSpPr>
        <p:spPr>
          <a:xfrm>
            <a:off x="5685691" y="5791329"/>
            <a:ext cx="7509932" cy="646331"/>
          </a:xfrm>
          <a:prstGeom prst="rect">
            <a:avLst/>
          </a:prstGeom>
          <a:noFill/>
        </p:spPr>
        <p:txBody>
          <a:bodyPr wrap="square">
            <a:spAutoFit/>
          </a:bodyPr>
          <a:lstStyle/>
          <a:p>
            <a:pPr algn="ctr"/>
            <a:r>
              <a:rPr lang="en-US" sz="3600" b="1" dirty="0">
                <a:latin typeface="Garamond" panose="02020404030301010803" pitchFamily="18" charset="0"/>
              </a:rPr>
              <a:t>I CHRONICLES 18:23</a:t>
            </a:r>
          </a:p>
        </p:txBody>
      </p:sp>
    </p:spTree>
    <p:extLst>
      <p:ext uri="{BB962C8B-B14F-4D97-AF65-F5344CB8AC3E}">
        <p14:creationId xmlns:p14="http://schemas.microsoft.com/office/powerpoint/2010/main" val="377109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A6FFF-6DDC-8BA4-B2AD-D73C77EF7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18FA8-F11F-E53B-A351-249B6F564CD6}"/>
              </a:ext>
            </a:extLst>
          </p:cNvPr>
          <p:cNvSpPr>
            <a:spLocks noGrp="1"/>
          </p:cNvSpPr>
          <p:nvPr>
            <p:ph type="title"/>
          </p:nvPr>
        </p:nvSpPr>
        <p:spPr>
          <a:xfrm>
            <a:off x="427891" y="95250"/>
            <a:ext cx="10515600" cy="1325563"/>
          </a:xfrm>
        </p:spPr>
        <p:txBody>
          <a:bodyPr/>
          <a:lstStyle/>
          <a:p>
            <a:endParaRPr lang="en-US" dirty="0"/>
          </a:p>
        </p:txBody>
      </p:sp>
      <p:pic>
        <p:nvPicPr>
          <p:cNvPr id="6" name="Content Placeholder 5">
            <a:extLst>
              <a:ext uri="{FF2B5EF4-FFF2-40B4-BE49-F238E27FC236}">
                <a16:creationId xmlns:a16="http://schemas.microsoft.com/office/drawing/2014/main" id="{648965FF-9A5B-526E-E2AC-E6770842AD03}"/>
              </a:ext>
            </a:extLst>
          </p:cNvPr>
          <p:cNvPicPr>
            <a:picLocks noGrp="1" noChangeAspect="1"/>
          </p:cNvPicPr>
          <p:nvPr>
            <p:ph idx="1"/>
          </p:nvPr>
        </p:nvPicPr>
        <p:blipFill rotWithShape="1">
          <a:blip r:embed="rId2"/>
          <a:srcRect l="64262"/>
          <a:stretch>
            <a:fillRect/>
          </a:stretch>
        </p:blipFill>
        <p:spPr>
          <a:xfrm>
            <a:off x="0" y="-1"/>
            <a:ext cx="12192000" cy="6881283"/>
          </a:xfrm>
          <a:prstGeom prst="rect">
            <a:avLst/>
          </a:prstGeom>
        </p:spPr>
      </p:pic>
      <p:sp>
        <p:nvSpPr>
          <p:cNvPr id="5" name="AutoShape 4">
            <a:extLst>
              <a:ext uri="{FF2B5EF4-FFF2-40B4-BE49-F238E27FC236}">
                <a16:creationId xmlns:a16="http://schemas.microsoft.com/office/drawing/2014/main" id="{007AEE18-60DC-4481-F020-A734725D9CA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614C27CA-23A1-949A-A286-5476136EA135}"/>
              </a:ext>
            </a:extLst>
          </p:cNvPr>
          <p:cNvSpPr txBox="1"/>
          <p:nvPr/>
        </p:nvSpPr>
        <p:spPr>
          <a:xfrm>
            <a:off x="418161" y="1823978"/>
            <a:ext cx="11050877" cy="1938992"/>
          </a:xfrm>
          <a:prstGeom prst="rect">
            <a:avLst/>
          </a:prstGeom>
          <a:noFill/>
        </p:spPr>
        <p:txBody>
          <a:bodyPr wrap="square" rtlCol="0">
            <a:spAutoFit/>
          </a:bodyPr>
          <a:lstStyle/>
          <a:p>
            <a:pPr algn="ctr"/>
            <a:r>
              <a:rPr lang="en-US" sz="6000" b="1" dirty="0"/>
              <a:t>III. </a:t>
            </a:r>
          </a:p>
          <a:p>
            <a:pPr algn="ctr"/>
            <a:r>
              <a:rPr lang="en-US" sz="6000" b="1" dirty="0"/>
              <a:t>THE PROMISE AND THE FRUIT  </a:t>
            </a:r>
            <a:endParaRPr lang="en-US" sz="6000" b="1" dirty="0">
              <a:latin typeface="MonTSERRAT" panose="00000500000000000000" pitchFamily="2" charset="0"/>
              <a:cs typeface="HELVETICA" panose="020B0604020202020204" pitchFamily="34" charset="0"/>
            </a:endParaRPr>
          </a:p>
        </p:txBody>
      </p:sp>
    </p:spTree>
    <p:extLst>
      <p:ext uri="{BB962C8B-B14F-4D97-AF65-F5344CB8AC3E}">
        <p14:creationId xmlns:p14="http://schemas.microsoft.com/office/powerpoint/2010/main" val="829122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8">
    <wetp:webextensionref xmlns:r="http://schemas.openxmlformats.org/officeDocument/2006/relationships" r:id="rId1"/>
  </wetp:taskpane>
  <wetp:taskpane dockstate="right" visibility="0" width="350" row="7">
    <wetp:webextensionref xmlns:r="http://schemas.openxmlformats.org/officeDocument/2006/relationships" r:id="rId2"/>
  </wetp:taskpane>
  <wetp:taskpane dockstate="right" visibility="0" width="350" row="9">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6954FCDC-6AF3-41E4-AC3F-5C7A7D9A48D4}">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512C1B11-CF2C-430B-9967-CF76D8AE0413}">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B28010BC-4B26-4FB2-9527-E3D81955EBC4}">
  <we:reference id="wa200003964" version="1.0.0.0" store="en-US" storeType="OMEX"/>
  <we:alternateReferences>
    <we:reference id="wa200003964" version="1.0.0.0" store="wa200003964"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117</TotalTime>
  <Words>163</Words>
  <Application>Microsoft Office PowerPoint</Application>
  <PresentationFormat>Widescreen</PresentationFormat>
  <Paragraphs>19</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Garamond</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aldrin p. velasco</cp:lastModifiedBy>
  <cp:revision>16</cp:revision>
  <dcterms:created xsi:type="dcterms:W3CDTF">2025-11-16T05:40:45Z</dcterms:created>
  <dcterms:modified xsi:type="dcterms:W3CDTF">2025-12-20T12:32:26Z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2025-12-20T12:26:01Z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5bba6f09-88d2-46d2-8d47-50a8aea8b07c</vt:lpwstr>
  </property>
  <property fmtid="{D5CDD505-2E9C-101B-9397-08002B2CF9AE}" pid="7" name="MSIP_Label_defa4170-0d19-0005-0004-bc88714345d2_ActionId">
    <vt:lpwstr>1fbd5cac-ce96-45ea-a73b-1714057fc074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